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Lst>
  <p:sldSz cx="18288000" cy="10287000"/>
  <p:notesSz cx="6858000" cy="9144000"/>
  <p:embeddedFontLst>
    <p:embeddedFont>
      <p:font typeface="Calibri" panose="020F0502020204030204" pitchFamily="34" charset="0"/>
      <p:regular r:id="rId75"/>
      <p:bold r:id="rId76"/>
      <p:italic r:id="rId77"/>
      <p:boldItalic r:id="rId78"/>
    </p:embeddedFont>
    <p:embeddedFont>
      <p:font typeface="Fraunces" panose="020B0604020202020204" charset="0"/>
      <p:regular r:id="rId79"/>
    </p:embeddedFont>
    <p:embeddedFont>
      <p:font typeface="Fraunces Bold" panose="020B0604020202020204" charset="0"/>
      <p:regular r:id="rId8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29" d="100"/>
          <a:sy n="29" d="100"/>
        </p:scale>
        <p:origin x="114" y="1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5.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1.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4.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2.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70.png"/><Relationship Id="rId7" Type="http://schemas.openxmlformats.org/officeDocument/2006/relationships/image" Target="../media/image73.png"/><Relationship Id="rId12" Type="http://schemas.openxmlformats.org/officeDocument/2006/relationships/image" Target="../media/image8.sv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7.png"/><Relationship Id="rId5" Type="http://schemas.openxmlformats.org/officeDocument/2006/relationships/image" Target="../media/image72.png"/><Relationship Id="rId10" Type="http://schemas.openxmlformats.org/officeDocument/2006/relationships/image" Target="../media/image76.svg"/><Relationship Id="rId4" Type="http://schemas.openxmlformats.org/officeDocument/2006/relationships/image" Target="../media/image71.svg"/><Relationship Id="rId9" Type="http://schemas.openxmlformats.org/officeDocument/2006/relationships/image" Target="../media/image75.png"/></Relationships>
</file>

<file path=ppt/slides/_rels/slide11.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svg"/><Relationship Id="rId3" Type="http://schemas.openxmlformats.org/officeDocument/2006/relationships/image" Target="../media/image18.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21.svg"/><Relationship Id="rId11" Type="http://schemas.openxmlformats.org/officeDocument/2006/relationships/image" Target="../media/image82.svg"/><Relationship Id="rId5" Type="http://schemas.openxmlformats.org/officeDocument/2006/relationships/image" Target="../media/image20.png"/><Relationship Id="rId10" Type="http://schemas.openxmlformats.org/officeDocument/2006/relationships/image" Target="../media/image81.png"/><Relationship Id="rId4" Type="http://schemas.openxmlformats.org/officeDocument/2006/relationships/image" Target="../media/image19.svg"/><Relationship Id="rId9" Type="http://schemas.openxmlformats.org/officeDocument/2006/relationships/image" Target="../media/image80.svg"/><Relationship Id="rId14" Type="http://schemas.openxmlformats.org/officeDocument/2006/relationships/image" Target="../media/image85.png"/></Relationships>
</file>

<file path=ppt/slides/_rels/slide12.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90.svg"/><Relationship Id="rId5" Type="http://schemas.openxmlformats.org/officeDocument/2006/relationships/image" Target="../media/image89.png"/><Relationship Id="rId10" Type="http://schemas.openxmlformats.org/officeDocument/2006/relationships/image" Target="../media/image94.svg"/><Relationship Id="rId4" Type="http://schemas.openxmlformats.org/officeDocument/2006/relationships/image" Target="../media/image88.svg"/><Relationship Id="rId9" Type="http://schemas.openxmlformats.org/officeDocument/2006/relationships/image" Target="../media/image93.pn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95.jpeg"/><Relationship Id="rId1" Type="http://schemas.openxmlformats.org/officeDocument/2006/relationships/slideLayout" Target="../slideLayouts/slideLayout7.xml"/><Relationship Id="rId4" Type="http://schemas.openxmlformats.org/officeDocument/2006/relationships/image" Target="../media/image48.svg"/></Relationships>
</file>

<file path=ppt/slides/_rels/slide14.xml.rels><?xml version="1.0" encoding="UTF-8" standalone="yes"?>
<Relationships xmlns="http://schemas.openxmlformats.org/package/2006/relationships"><Relationship Id="rId3" Type="http://schemas.openxmlformats.org/officeDocument/2006/relationships/image" Target="../media/image97.svg"/><Relationship Id="rId7" Type="http://schemas.openxmlformats.org/officeDocument/2006/relationships/image" Target="../media/image101.svg"/><Relationship Id="rId2" Type="http://schemas.openxmlformats.org/officeDocument/2006/relationships/image" Target="../media/image96.png"/><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svg"/><Relationship Id="rId4" Type="http://schemas.openxmlformats.org/officeDocument/2006/relationships/image" Target="../media/image98.png"/></Relationships>
</file>

<file path=ppt/slides/_rels/slide1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04.svg"/><Relationship Id="rId7" Type="http://schemas.openxmlformats.org/officeDocument/2006/relationships/image" Target="../media/image18.png"/><Relationship Id="rId2" Type="http://schemas.openxmlformats.org/officeDocument/2006/relationships/image" Target="../media/image103.png"/><Relationship Id="rId1" Type="http://schemas.openxmlformats.org/officeDocument/2006/relationships/slideLayout" Target="../slideLayouts/slideLayout7.xml"/><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105.png"/><Relationship Id="rId9" Type="http://schemas.openxmlformats.org/officeDocument/2006/relationships/image" Target="../media/image108.png"/></Relationships>
</file>

<file path=ppt/slides/_rels/slide17.xml.rels><?xml version="1.0" encoding="UTF-8" standalone="yes"?>
<Relationships xmlns="http://schemas.openxmlformats.org/package/2006/relationships"><Relationship Id="rId3" Type="http://schemas.openxmlformats.org/officeDocument/2006/relationships/image" Target="../media/image110.svg"/><Relationship Id="rId7" Type="http://schemas.openxmlformats.org/officeDocument/2006/relationships/image" Target="../media/image10.svg"/><Relationship Id="rId2" Type="http://schemas.openxmlformats.org/officeDocument/2006/relationships/image" Target="../media/image109.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12.svg"/><Relationship Id="rId4" Type="http://schemas.openxmlformats.org/officeDocument/2006/relationships/image" Target="../media/image111.png"/></Relationships>
</file>

<file path=ppt/slides/_rels/slide1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sv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12" Type="http://schemas.openxmlformats.org/officeDocument/2006/relationships/image" Target="../media/image19.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svg"/><Relationship Id="rId10" Type="http://schemas.openxmlformats.org/officeDocument/2006/relationships/image" Target="../media/image17.svg"/><Relationship Id="rId4" Type="http://schemas.openxmlformats.org/officeDocument/2006/relationships/image" Target="../media/image11.png"/><Relationship Id="rId9"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118.sv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21.sv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27.sv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30.sv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svg"/><Relationship Id="rId7" Type="http://schemas.openxmlformats.org/officeDocument/2006/relationships/image" Target="../media/image25.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s>
</file>

<file path=ppt/slides/_rels/slide30.xml.rels><?xml version="1.0" encoding="UTF-8" standalone="yes"?>
<Relationships xmlns="http://schemas.openxmlformats.org/package/2006/relationships"><Relationship Id="rId3" Type="http://schemas.openxmlformats.org/officeDocument/2006/relationships/image" Target="../media/image133.sv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36.sv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39.sv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42.sv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svg"/><Relationship Id="rId7" Type="http://schemas.openxmlformats.org/officeDocument/2006/relationships/image" Target="../media/image35.sv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sv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svg"/></Relationships>
</file>

<file path=ppt/slides/_rels/slide40.xml.rels><?xml version="1.0" encoding="UTF-8" standalone="yes"?>
<Relationships xmlns="http://schemas.openxmlformats.org/package/2006/relationships"><Relationship Id="rId3" Type="http://schemas.openxmlformats.org/officeDocument/2006/relationships/image" Target="../media/image147.sv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50.sv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53.svg"/><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56.sv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59.svg"/><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svg"/><Relationship Id="rId4" Type="http://schemas.openxmlformats.org/officeDocument/2006/relationships/image" Target="../media/image42.png"/></Relationships>
</file>

<file path=ppt/slides/_rels/slide50.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04.svg"/><Relationship Id="rId7" Type="http://schemas.openxmlformats.org/officeDocument/2006/relationships/image" Target="../media/image18.png"/><Relationship Id="rId2" Type="http://schemas.openxmlformats.org/officeDocument/2006/relationships/image" Target="../media/image103.png"/><Relationship Id="rId1" Type="http://schemas.openxmlformats.org/officeDocument/2006/relationships/slideLayout" Target="../slideLayouts/slideLayout7.xml"/><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105.png"/><Relationship Id="rId9" Type="http://schemas.openxmlformats.org/officeDocument/2006/relationships/image" Target="../media/image108.png"/></Relationships>
</file>

<file path=ppt/slides/_rels/slide5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97.svg"/><Relationship Id="rId7" Type="http://schemas.openxmlformats.org/officeDocument/2006/relationships/image" Target="../media/image163.svg"/><Relationship Id="rId2" Type="http://schemas.openxmlformats.org/officeDocument/2006/relationships/image" Target="../media/image96.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99.svg"/><Relationship Id="rId4" Type="http://schemas.openxmlformats.org/officeDocument/2006/relationships/image" Target="../media/image98.png"/></Relationships>
</file>

<file path=ppt/slides/_rels/slide5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10.svg"/><Relationship Id="rId7" Type="http://schemas.openxmlformats.org/officeDocument/2006/relationships/image" Target="../media/image10.svg"/><Relationship Id="rId2" Type="http://schemas.openxmlformats.org/officeDocument/2006/relationships/image" Target="../media/image109.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12.svg"/><Relationship Id="rId4" Type="http://schemas.openxmlformats.org/officeDocument/2006/relationships/image" Target="../media/image111.png"/></Relationships>
</file>

<file path=ppt/slides/_rels/slide5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18.sv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16.svg"/><Relationship Id="rId2" Type="http://schemas.openxmlformats.org/officeDocument/2006/relationships/image" Target="../media/image115.png"/><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6.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 Id="rId9" Type="http://schemas.openxmlformats.org/officeDocument/2006/relationships/image" Target="../media/image51.png"/></Relationships>
</file>

<file path=ppt/slides/_rels/slide60.xml.rels><?xml version="1.0" encoding="UTF-8" standalone="yes"?>
<Relationships xmlns="http://schemas.openxmlformats.org/package/2006/relationships"><Relationship Id="rId3" Type="http://schemas.openxmlformats.org/officeDocument/2006/relationships/image" Target="../media/image121.sv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63.xml.rels><?xml version="1.0" encoding="UTF-8" standalone="yes"?>
<Relationships xmlns="http://schemas.openxmlformats.org/package/2006/relationships"><Relationship Id="rId3" Type="http://schemas.openxmlformats.org/officeDocument/2006/relationships/image" Target="../media/image130.sv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33.sv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7.xml"/><Relationship Id="rId4" Type="http://schemas.openxmlformats.org/officeDocument/2006/relationships/image" Target="../media/image172.png"/></Relationships>
</file>

<file path=ppt/slides/_rels/slide68.xml.rels><?xml version="1.0" encoding="UTF-8" standalone="yes"?>
<Relationships xmlns="http://schemas.openxmlformats.org/package/2006/relationships"><Relationship Id="rId3" Type="http://schemas.openxmlformats.org/officeDocument/2006/relationships/image" Target="../media/image136.sv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53.png"/><Relationship Id="rId7" Type="http://schemas.openxmlformats.org/officeDocument/2006/relationships/image" Target="../media/image57.sv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svg"/><Relationship Id="rId9" Type="http://schemas.openxmlformats.org/officeDocument/2006/relationships/image" Target="../media/image21.svg"/></Relationships>
</file>

<file path=ppt/slides/_rels/slide70.xml.rels><?xml version="1.0" encoding="UTF-8" standalone="yes"?>
<Relationships xmlns="http://schemas.openxmlformats.org/package/2006/relationships"><Relationship Id="rId3" Type="http://schemas.openxmlformats.org/officeDocument/2006/relationships/image" Target="../media/image127.sv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slides/_rels/slide9.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svg"/><Relationship Id="rId4"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160" y="7822249"/>
            <a:ext cx="18271840" cy="2464751"/>
          </a:xfrm>
          <a:custGeom>
            <a:avLst/>
            <a:gdLst/>
            <a:ahLst/>
            <a:cxnLst/>
            <a:rect l="l" t="t" r="r" b="b"/>
            <a:pathLst>
              <a:path w="18271840" h="2464751">
                <a:moveTo>
                  <a:pt x="0" y="0"/>
                </a:moveTo>
                <a:lnTo>
                  <a:pt x="18271840" y="0"/>
                </a:lnTo>
                <a:lnTo>
                  <a:pt x="18271840" y="2464751"/>
                </a:lnTo>
                <a:lnTo>
                  <a:pt x="0" y="2464751"/>
                </a:lnTo>
                <a:lnTo>
                  <a:pt x="0" y="0"/>
                </a:lnTo>
                <a:close/>
              </a:path>
            </a:pathLst>
          </a:custGeom>
          <a:blipFill>
            <a:blip r:embed="rId2">
              <a:alphaModFix amt="81000"/>
            </a:blip>
            <a:stretch>
              <a:fillRect l="-11027" t="-10967" r="-25051"/>
            </a:stretch>
          </a:blipFill>
        </p:spPr>
      </p:sp>
      <p:sp>
        <p:nvSpPr>
          <p:cNvPr id="3" name="Freeform 3"/>
          <p:cNvSpPr/>
          <p:nvPr/>
        </p:nvSpPr>
        <p:spPr>
          <a:xfrm>
            <a:off x="0" y="5280191"/>
            <a:ext cx="3624493" cy="3189554"/>
          </a:xfrm>
          <a:custGeom>
            <a:avLst/>
            <a:gdLst/>
            <a:ahLst/>
            <a:cxnLst/>
            <a:rect l="l" t="t" r="r" b="b"/>
            <a:pathLst>
              <a:path w="3624493" h="3189554">
                <a:moveTo>
                  <a:pt x="0" y="0"/>
                </a:moveTo>
                <a:lnTo>
                  <a:pt x="3624493" y="0"/>
                </a:lnTo>
                <a:lnTo>
                  <a:pt x="3624493" y="3189555"/>
                </a:lnTo>
                <a:lnTo>
                  <a:pt x="0" y="31895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3874597" y="4482540"/>
            <a:ext cx="4175351" cy="4287909"/>
          </a:xfrm>
          <a:custGeom>
            <a:avLst/>
            <a:gdLst/>
            <a:ahLst/>
            <a:cxnLst/>
            <a:rect l="l" t="t" r="r" b="b"/>
            <a:pathLst>
              <a:path w="4175351" h="4287909">
                <a:moveTo>
                  <a:pt x="0" y="0"/>
                </a:moveTo>
                <a:lnTo>
                  <a:pt x="4175351" y="0"/>
                </a:lnTo>
                <a:lnTo>
                  <a:pt x="4175351" y="4287909"/>
                </a:lnTo>
                <a:lnTo>
                  <a:pt x="0" y="4287909"/>
                </a:lnTo>
                <a:lnTo>
                  <a:pt x="0" y="0"/>
                </a:lnTo>
                <a:close/>
              </a:path>
            </a:pathLst>
          </a:custGeom>
          <a:blipFill>
            <a:blip r:embed="rId5"/>
            <a:stretch>
              <a:fillRect/>
            </a:stretch>
          </a:blipFill>
        </p:spPr>
      </p:sp>
      <p:sp>
        <p:nvSpPr>
          <p:cNvPr id="6" name="Freeform 6"/>
          <p:cNvSpPr/>
          <p:nvPr/>
        </p:nvSpPr>
        <p:spPr>
          <a:xfrm>
            <a:off x="15736166" y="-8180"/>
            <a:ext cx="2551834" cy="3333750"/>
          </a:xfrm>
          <a:custGeom>
            <a:avLst/>
            <a:gdLst/>
            <a:ahLst/>
            <a:cxnLst/>
            <a:rect l="l" t="t" r="r" b="b"/>
            <a:pathLst>
              <a:path w="2551834" h="3333750">
                <a:moveTo>
                  <a:pt x="0" y="0"/>
                </a:moveTo>
                <a:lnTo>
                  <a:pt x="2551834" y="0"/>
                </a:lnTo>
                <a:lnTo>
                  <a:pt x="2551834" y="3333750"/>
                </a:lnTo>
                <a:lnTo>
                  <a:pt x="0" y="333375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0" y="-8180"/>
            <a:ext cx="4204030" cy="2165075"/>
          </a:xfrm>
          <a:custGeom>
            <a:avLst/>
            <a:gdLst/>
            <a:ahLst/>
            <a:cxnLst/>
            <a:rect l="l" t="t" r="r" b="b"/>
            <a:pathLst>
              <a:path w="4204030" h="2165075">
                <a:moveTo>
                  <a:pt x="0" y="0"/>
                </a:moveTo>
                <a:lnTo>
                  <a:pt x="4204030" y="0"/>
                </a:lnTo>
                <a:lnTo>
                  <a:pt x="4204030" y="2165075"/>
                </a:lnTo>
                <a:lnTo>
                  <a:pt x="0" y="21650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TextBox 8"/>
          <p:cNvSpPr txBox="1"/>
          <p:nvPr/>
        </p:nvSpPr>
        <p:spPr>
          <a:xfrm>
            <a:off x="164171" y="2156895"/>
            <a:ext cx="17300516" cy="847725"/>
          </a:xfrm>
          <a:prstGeom prst="rect">
            <a:avLst/>
          </a:prstGeom>
        </p:spPr>
        <p:txBody>
          <a:bodyPr lIns="0" tIns="0" rIns="0" bIns="0" rtlCol="0" anchor="t">
            <a:spAutoFit/>
          </a:bodyPr>
          <a:lstStyle/>
          <a:p>
            <a:pPr algn="ctr">
              <a:lnSpc>
                <a:spcPts val="6728"/>
              </a:lnSpc>
            </a:pPr>
            <a:r>
              <a:rPr lang="en-US" sz="5606">
                <a:solidFill>
                  <a:srgbClr val="141414"/>
                </a:solidFill>
                <a:latin typeface="Fraunces"/>
                <a:ea typeface="Fraunces"/>
                <a:cs typeface="Fraunces"/>
                <a:sym typeface="Fraunces"/>
              </a:rPr>
              <a:t>Nhóm 1 đề tài: Trang Web bán cafe online</a:t>
            </a:r>
          </a:p>
        </p:txBody>
      </p:sp>
      <p:sp>
        <p:nvSpPr>
          <p:cNvPr id="9" name="TextBox 9"/>
          <p:cNvSpPr txBox="1"/>
          <p:nvPr/>
        </p:nvSpPr>
        <p:spPr>
          <a:xfrm>
            <a:off x="3616413" y="3509445"/>
            <a:ext cx="5527587" cy="2095500"/>
          </a:xfrm>
          <a:prstGeom prst="rect">
            <a:avLst/>
          </a:prstGeom>
        </p:spPr>
        <p:txBody>
          <a:bodyPr lIns="0" tIns="0" rIns="0" bIns="0" rtlCol="0" anchor="t">
            <a:spAutoFit/>
          </a:bodyPr>
          <a:lstStyle/>
          <a:p>
            <a:pPr algn="l">
              <a:lnSpc>
                <a:spcPts val="4199"/>
              </a:lnSpc>
            </a:pPr>
            <a:r>
              <a:rPr lang="en-US" sz="3499">
                <a:solidFill>
                  <a:srgbClr val="141414"/>
                </a:solidFill>
                <a:latin typeface="Fraunces"/>
                <a:ea typeface="Fraunces"/>
                <a:cs typeface="Fraunces"/>
                <a:sym typeface="Fraunces"/>
              </a:rPr>
              <a:t>Phan Tuấn Kiệt               </a:t>
            </a:r>
          </a:p>
          <a:p>
            <a:pPr algn="l">
              <a:lnSpc>
                <a:spcPts val="4199"/>
              </a:lnSpc>
            </a:pPr>
            <a:r>
              <a:rPr lang="en-US" sz="3499">
                <a:solidFill>
                  <a:srgbClr val="141414"/>
                </a:solidFill>
                <a:latin typeface="Fraunces"/>
                <a:ea typeface="Fraunces"/>
                <a:cs typeface="Fraunces"/>
                <a:sym typeface="Fraunces"/>
              </a:rPr>
              <a:t>Hồng Lê Minh Thông</a:t>
            </a:r>
          </a:p>
          <a:p>
            <a:pPr algn="l">
              <a:lnSpc>
                <a:spcPts val="4199"/>
              </a:lnSpc>
            </a:pPr>
            <a:r>
              <a:rPr lang="en-US" sz="3499">
                <a:solidFill>
                  <a:srgbClr val="141414"/>
                </a:solidFill>
                <a:latin typeface="Fraunces"/>
                <a:ea typeface="Fraunces"/>
                <a:cs typeface="Fraunces"/>
                <a:sym typeface="Fraunces"/>
              </a:rPr>
              <a:t>Trương Như Quỳnh    (NT)</a:t>
            </a:r>
          </a:p>
          <a:p>
            <a:pPr algn="l">
              <a:lnSpc>
                <a:spcPts val="4199"/>
              </a:lnSpc>
            </a:pPr>
            <a:r>
              <a:rPr lang="en-US" sz="3499">
                <a:solidFill>
                  <a:srgbClr val="141414"/>
                </a:solidFill>
                <a:latin typeface="Fraunces"/>
                <a:ea typeface="Fraunces"/>
                <a:cs typeface="Fraunces"/>
                <a:sym typeface="Fraunces"/>
              </a:rPr>
              <a:t>Đoàn Gia Bảo Ngọc                                                                                 </a:t>
            </a:r>
          </a:p>
        </p:txBody>
      </p:sp>
      <p:sp>
        <p:nvSpPr>
          <p:cNvPr id="10" name="TextBox 10"/>
          <p:cNvSpPr txBox="1"/>
          <p:nvPr/>
        </p:nvSpPr>
        <p:spPr>
          <a:xfrm>
            <a:off x="16160" y="-104775"/>
            <a:ext cx="18271840" cy="1757941"/>
          </a:xfrm>
          <a:prstGeom prst="rect">
            <a:avLst/>
          </a:prstGeom>
        </p:spPr>
        <p:txBody>
          <a:bodyPr lIns="0" tIns="0" rIns="0" bIns="0" rtlCol="0" anchor="t">
            <a:spAutoFit/>
          </a:bodyPr>
          <a:lstStyle/>
          <a:p>
            <a:pPr algn="ctr">
              <a:lnSpc>
                <a:spcPts val="7615"/>
              </a:lnSpc>
            </a:pPr>
            <a:r>
              <a:rPr lang="en-US" sz="5439" b="1" spc="-108">
                <a:solidFill>
                  <a:srgbClr val="000000"/>
                </a:solidFill>
                <a:latin typeface="Fraunces Bold"/>
                <a:ea typeface="Fraunces Bold"/>
                <a:cs typeface="Fraunces Bold"/>
                <a:sym typeface="Fraunces Bold"/>
              </a:rPr>
              <a:t>Học viện hàng không Việt Nam</a:t>
            </a:r>
          </a:p>
          <a:p>
            <a:pPr algn="ctr">
              <a:lnSpc>
                <a:spcPts val="6495"/>
              </a:lnSpc>
            </a:pPr>
            <a:r>
              <a:rPr lang="en-US" sz="4639" b="1" spc="-92">
                <a:solidFill>
                  <a:srgbClr val="000000"/>
                </a:solidFill>
                <a:latin typeface="Fraunces Bold"/>
                <a:ea typeface="Fraunces Bold"/>
                <a:cs typeface="Fraunces Bold"/>
                <a:sym typeface="Fraunces Bold"/>
              </a:rPr>
              <a:t>khoa công nghệ thông tin</a:t>
            </a:r>
          </a:p>
        </p:txBody>
      </p:sp>
      <p:sp>
        <p:nvSpPr>
          <p:cNvPr id="11" name="TextBox 11"/>
          <p:cNvSpPr txBox="1"/>
          <p:nvPr/>
        </p:nvSpPr>
        <p:spPr>
          <a:xfrm>
            <a:off x="10219737" y="3509445"/>
            <a:ext cx="4265180" cy="2095500"/>
          </a:xfrm>
          <a:prstGeom prst="rect">
            <a:avLst/>
          </a:prstGeom>
        </p:spPr>
        <p:txBody>
          <a:bodyPr lIns="0" tIns="0" rIns="0" bIns="0" rtlCol="0" anchor="t">
            <a:spAutoFit/>
          </a:bodyPr>
          <a:lstStyle/>
          <a:p>
            <a:pPr algn="l">
              <a:lnSpc>
                <a:spcPts val="4199"/>
              </a:lnSpc>
            </a:pPr>
            <a:r>
              <a:rPr lang="en-US" sz="3499">
                <a:solidFill>
                  <a:srgbClr val="000000"/>
                </a:solidFill>
                <a:latin typeface="Fraunces"/>
                <a:ea typeface="Fraunces"/>
                <a:cs typeface="Fraunces"/>
                <a:sym typeface="Fraunces"/>
              </a:rPr>
              <a:t>MSSV: 2431540061</a:t>
            </a:r>
          </a:p>
          <a:p>
            <a:pPr algn="l">
              <a:lnSpc>
                <a:spcPts val="4199"/>
              </a:lnSpc>
            </a:pPr>
            <a:r>
              <a:rPr lang="en-US" sz="3499">
                <a:solidFill>
                  <a:srgbClr val="000000"/>
                </a:solidFill>
                <a:latin typeface="Fraunces"/>
                <a:ea typeface="Fraunces"/>
                <a:cs typeface="Fraunces"/>
                <a:sym typeface="Fraunces"/>
              </a:rPr>
              <a:t>MSSV: 2431540065</a:t>
            </a:r>
          </a:p>
          <a:p>
            <a:pPr algn="l">
              <a:lnSpc>
                <a:spcPts val="4199"/>
              </a:lnSpc>
            </a:pPr>
            <a:r>
              <a:rPr lang="en-US" sz="3499">
                <a:solidFill>
                  <a:srgbClr val="000000"/>
                </a:solidFill>
                <a:latin typeface="Fraunces"/>
                <a:ea typeface="Fraunces"/>
                <a:cs typeface="Fraunces"/>
                <a:sym typeface="Fraunces"/>
              </a:rPr>
              <a:t>MSSV: 2331540107</a:t>
            </a:r>
          </a:p>
          <a:p>
            <a:pPr algn="l">
              <a:lnSpc>
                <a:spcPts val="4199"/>
              </a:lnSpc>
            </a:pPr>
            <a:r>
              <a:rPr lang="en-US" sz="3499">
                <a:solidFill>
                  <a:srgbClr val="000000"/>
                </a:solidFill>
                <a:latin typeface="Fraunces"/>
                <a:ea typeface="Fraunces"/>
                <a:cs typeface="Fraunces"/>
                <a:sym typeface="Fraunces"/>
              </a:rPr>
              <a:t>MSSV: 2331540045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2E6"/>
        </a:solidFill>
        <a:effectLst/>
      </p:bgPr>
    </p:bg>
    <p:spTree>
      <p:nvGrpSpPr>
        <p:cNvPr id="1" name=""/>
        <p:cNvGrpSpPr/>
        <p:nvPr/>
      </p:nvGrpSpPr>
      <p:grpSpPr>
        <a:xfrm>
          <a:off x="0" y="0"/>
          <a:ext cx="0" cy="0"/>
          <a:chOff x="0" y="0"/>
          <a:chExt cx="0" cy="0"/>
        </a:xfrm>
      </p:grpSpPr>
      <p:sp>
        <p:nvSpPr>
          <p:cNvPr id="2" name="Freeform 2"/>
          <p:cNvSpPr/>
          <p:nvPr/>
        </p:nvSpPr>
        <p:spPr>
          <a:xfrm>
            <a:off x="0" y="1788857"/>
            <a:ext cx="18288000" cy="3634740"/>
          </a:xfrm>
          <a:custGeom>
            <a:avLst/>
            <a:gdLst/>
            <a:ahLst/>
            <a:cxnLst/>
            <a:rect l="l" t="t" r="r" b="b"/>
            <a:pathLst>
              <a:path w="18288000" h="3634740">
                <a:moveTo>
                  <a:pt x="0" y="0"/>
                </a:moveTo>
                <a:lnTo>
                  <a:pt x="18288000" y="0"/>
                </a:lnTo>
                <a:lnTo>
                  <a:pt x="18288000" y="3634740"/>
                </a:lnTo>
                <a:lnTo>
                  <a:pt x="0" y="3634740"/>
                </a:lnTo>
                <a:lnTo>
                  <a:pt x="0" y="0"/>
                </a:lnTo>
                <a:close/>
              </a:path>
            </a:pathLst>
          </a:custGeom>
          <a:blipFill>
            <a:blip r:embed="rId2"/>
            <a:stretch>
              <a:fillRect/>
            </a:stretch>
          </a:blipFill>
        </p:spPr>
      </p:sp>
      <p:sp>
        <p:nvSpPr>
          <p:cNvPr id="3" name="Freeform 3"/>
          <p:cNvSpPr/>
          <p:nvPr/>
        </p:nvSpPr>
        <p:spPr>
          <a:xfrm>
            <a:off x="5486400" y="6398210"/>
            <a:ext cx="6652899" cy="2270302"/>
          </a:xfrm>
          <a:custGeom>
            <a:avLst/>
            <a:gdLst/>
            <a:ahLst/>
            <a:cxnLst/>
            <a:rect l="l" t="t" r="r" b="b"/>
            <a:pathLst>
              <a:path w="6652899" h="2270302">
                <a:moveTo>
                  <a:pt x="0" y="0"/>
                </a:moveTo>
                <a:lnTo>
                  <a:pt x="6652899" y="0"/>
                </a:lnTo>
                <a:lnTo>
                  <a:pt x="6652899" y="2270302"/>
                </a:lnTo>
                <a:lnTo>
                  <a:pt x="0" y="22703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0" y="5710566"/>
            <a:ext cx="5756520" cy="4576434"/>
          </a:xfrm>
          <a:custGeom>
            <a:avLst/>
            <a:gdLst/>
            <a:ahLst/>
            <a:cxnLst/>
            <a:rect l="l" t="t" r="r" b="b"/>
            <a:pathLst>
              <a:path w="5756520" h="4576434">
                <a:moveTo>
                  <a:pt x="0" y="0"/>
                </a:moveTo>
                <a:lnTo>
                  <a:pt x="5756520" y="0"/>
                </a:lnTo>
                <a:lnTo>
                  <a:pt x="5756520" y="4576434"/>
                </a:lnTo>
                <a:lnTo>
                  <a:pt x="0" y="4576434"/>
                </a:lnTo>
                <a:lnTo>
                  <a:pt x="0" y="0"/>
                </a:lnTo>
                <a:close/>
              </a:path>
            </a:pathLst>
          </a:custGeom>
          <a:blipFill>
            <a:blip r:embed="rId5"/>
            <a:stretch>
              <a:fillRect/>
            </a:stretch>
          </a:blipFill>
        </p:spPr>
      </p:sp>
      <p:sp>
        <p:nvSpPr>
          <p:cNvPr id="5" name="Freeform 5"/>
          <p:cNvSpPr/>
          <p:nvPr/>
        </p:nvSpPr>
        <p:spPr>
          <a:xfrm>
            <a:off x="8513719" y="5143500"/>
            <a:ext cx="4376288" cy="4782828"/>
          </a:xfrm>
          <a:custGeom>
            <a:avLst/>
            <a:gdLst/>
            <a:ahLst/>
            <a:cxnLst/>
            <a:rect l="l" t="t" r="r" b="b"/>
            <a:pathLst>
              <a:path w="4376288" h="4782828">
                <a:moveTo>
                  <a:pt x="0" y="0"/>
                </a:moveTo>
                <a:lnTo>
                  <a:pt x="4376288" y="0"/>
                </a:lnTo>
                <a:lnTo>
                  <a:pt x="4376288" y="4782828"/>
                </a:lnTo>
                <a:lnTo>
                  <a:pt x="0" y="4782828"/>
                </a:lnTo>
                <a:lnTo>
                  <a:pt x="0" y="0"/>
                </a:lnTo>
                <a:close/>
              </a:path>
            </a:pathLst>
          </a:custGeom>
          <a:blipFill>
            <a:blip r:embed="rId6"/>
            <a:stretch>
              <a:fillRect/>
            </a:stretch>
          </a:blipFill>
        </p:spPr>
      </p:sp>
      <p:sp>
        <p:nvSpPr>
          <p:cNvPr id="6" name="Freeform 6"/>
          <p:cNvSpPr/>
          <p:nvPr/>
        </p:nvSpPr>
        <p:spPr>
          <a:xfrm>
            <a:off x="12644259" y="6172200"/>
            <a:ext cx="5643741" cy="4114800"/>
          </a:xfrm>
          <a:custGeom>
            <a:avLst/>
            <a:gdLst/>
            <a:ahLst/>
            <a:cxnLst/>
            <a:rect l="l" t="t" r="r" b="b"/>
            <a:pathLst>
              <a:path w="5643741" h="4114800">
                <a:moveTo>
                  <a:pt x="0" y="0"/>
                </a:moveTo>
                <a:lnTo>
                  <a:pt x="5643741" y="0"/>
                </a:lnTo>
                <a:lnTo>
                  <a:pt x="5643741"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513369" y="-397890"/>
            <a:ext cx="2996586" cy="2414951"/>
          </a:xfrm>
          <a:custGeom>
            <a:avLst/>
            <a:gdLst/>
            <a:ahLst/>
            <a:cxnLst/>
            <a:rect l="l" t="t" r="r" b="b"/>
            <a:pathLst>
              <a:path w="2996586" h="2414951">
                <a:moveTo>
                  <a:pt x="0" y="0"/>
                </a:moveTo>
                <a:lnTo>
                  <a:pt x="2996586" y="0"/>
                </a:lnTo>
                <a:lnTo>
                  <a:pt x="2996586" y="2414951"/>
                </a:lnTo>
                <a:lnTo>
                  <a:pt x="0" y="241495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a:off x="14083970" y="-397890"/>
            <a:ext cx="4204030" cy="2165075"/>
          </a:xfrm>
          <a:custGeom>
            <a:avLst/>
            <a:gdLst/>
            <a:ahLst/>
            <a:cxnLst/>
            <a:rect l="l" t="t" r="r" b="b"/>
            <a:pathLst>
              <a:path w="4204030" h="2165075">
                <a:moveTo>
                  <a:pt x="0" y="0"/>
                </a:moveTo>
                <a:lnTo>
                  <a:pt x="4204030" y="0"/>
                </a:lnTo>
                <a:lnTo>
                  <a:pt x="4204030" y="2165075"/>
                </a:lnTo>
                <a:lnTo>
                  <a:pt x="0" y="216507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 name="TextBox 9"/>
          <p:cNvSpPr txBox="1"/>
          <p:nvPr/>
        </p:nvSpPr>
        <p:spPr>
          <a:xfrm>
            <a:off x="2228494" y="247610"/>
            <a:ext cx="13831012" cy="1123950"/>
          </a:xfrm>
          <a:prstGeom prst="rect">
            <a:avLst/>
          </a:prstGeom>
        </p:spPr>
        <p:txBody>
          <a:bodyPr lIns="0" tIns="0" rIns="0" bIns="0" rtlCol="0" anchor="t">
            <a:spAutoFit/>
          </a:bodyPr>
          <a:lstStyle/>
          <a:p>
            <a:pPr algn="ctr">
              <a:lnSpc>
                <a:spcPts val="4440"/>
              </a:lnSpc>
              <a:spcBef>
                <a:spcPct val="0"/>
              </a:spcBef>
            </a:pPr>
            <a:r>
              <a:rPr lang="en-US" sz="3700" b="1" spc="-111">
                <a:solidFill>
                  <a:srgbClr val="000000"/>
                </a:solidFill>
                <a:latin typeface="Fraunces Bold"/>
                <a:ea typeface="Fraunces Bold"/>
                <a:cs typeface="Fraunces Bold"/>
                <a:sym typeface="Fraunces Bold"/>
              </a:rPr>
              <a:t>Bảng gio_hang gồm 4 trường: MaSP, MaKH, SoLuong,ThoiGianThem.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2E6"/>
        </a:solidFill>
        <a:effectLst/>
      </p:bgPr>
    </p:bg>
    <p:spTree>
      <p:nvGrpSpPr>
        <p:cNvPr id="1" name=""/>
        <p:cNvGrpSpPr/>
        <p:nvPr/>
      </p:nvGrpSpPr>
      <p:grpSpPr>
        <a:xfrm>
          <a:off x="0" y="0"/>
          <a:ext cx="0" cy="0"/>
          <a:chOff x="0" y="0"/>
          <a:chExt cx="0" cy="0"/>
        </a:xfrm>
      </p:grpSpPr>
      <p:sp>
        <p:nvSpPr>
          <p:cNvPr id="2" name="Freeform 2"/>
          <p:cNvSpPr/>
          <p:nvPr/>
        </p:nvSpPr>
        <p:spPr>
          <a:xfrm>
            <a:off x="0" y="3673304"/>
            <a:ext cx="18288000" cy="2583180"/>
          </a:xfrm>
          <a:custGeom>
            <a:avLst/>
            <a:gdLst/>
            <a:ahLst/>
            <a:cxnLst/>
            <a:rect l="l" t="t" r="r" b="b"/>
            <a:pathLst>
              <a:path w="18288000" h="2583180">
                <a:moveTo>
                  <a:pt x="0" y="0"/>
                </a:moveTo>
                <a:lnTo>
                  <a:pt x="18288000" y="0"/>
                </a:lnTo>
                <a:lnTo>
                  <a:pt x="18288000" y="2583180"/>
                </a:lnTo>
                <a:lnTo>
                  <a:pt x="0" y="2583180"/>
                </a:lnTo>
                <a:lnTo>
                  <a:pt x="0" y="0"/>
                </a:lnTo>
                <a:close/>
              </a:path>
            </a:pathLst>
          </a:custGeom>
          <a:blipFill>
            <a:blip r:embed="rId2"/>
            <a:stretch>
              <a:fillRect/>
            </a:stretch>
          </a:blipFill>
        </p:spPr>
      </p:sp>
      <p:sp>
        <p:nvSpPr>
          <p:cNvPr id="3" name="Freeform 3"/>
          <p:cNvSpPr/>
          <p:nvPr/>
        </p:nvSpPr>
        <p:spPr>
          <a:xfrm>
            <a:off x="0" y="8339113"/>
            <a:ext cx="6002854" cy="1838374"/>
          </a:xfrm>
          <a:custGeom>
            <a:avLst/>
            <a:gdLst/>
            <a:ahLst/>
            <a:cxnLst/>
            <a:rect l="l" t="t" r="r" b="b"/>
            <a:pathLst>
              <a:path w="6002854" h="1838374">
                <a:moveTo>
                  <a:pt x="0" y="0"/>
                </a:moveTo>
                <a:lnTo>
                  <a:pt x="6002854" y="0"/>
                </a:lnTo>
                <a:lnTo>
                  <a:pt x="6002854" y="1838374"/>
                </a:lnTo>
                <a:lnTo>
                  <a:pt x="0" y="18383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4755711" y="6834187"/>
            <a:ext cx="3532289" cy="3452813"/>
          </a:xfrm>
          <a:custGeom>
            <a:avLst/>
            <a:gdLst/>
            <a:ahLst/>
            <a:cxnLst/>
            <a:rect l="l" t="t" r="r" b="b"/>
            <a:pathLst>
              <a:path w="3532289" h="3452813">
                <a:moveTo>
                  <a:pt x="0" y="0"/>
                </a:moveTo>
                <a:lnTo>
                  <a:pt x="3532289" y="0"/>
                </a:lnTo>
                <a:lnTo>
                  <a:pt x="3532289" y="3452813"/>
                </a:lnTo>
                <a:lnTo>
                  <a:pt x="0" y="345281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876616" y="0"/>
            <a:ext cx="3411384" cy="3558158"/>
          </a:xfrm>
          <a:custGeom>
            <a:avLst/>
            <a:gdLst/>
            <a:ahLst/>
            <a:cxnLst/>
            <a:rect l="l" t="t" r="r" b="b"/>
            <a:pathLst>
              <a:path w="3411384" h="3558158">
                <a:moveTo>
                  <a:pt x="0" y="0"/>
                </a:moveTo>
                <a:lnTo>
                  <a:pt x="3411384" y="0"/>
                </a:lnTo>
                <a:lnTo>
                  <a:pt x="3411384" y="3558158"/>
                </a:lnTo>
                <a:lnTo>
                  <a:pt x="0" y="3558158"/>
                </a:lnTo>
                <a:lnTo>
                  <a:pt x="0" y="0"/>
                </a:lnTo>
                <a:close/>
              </a:path>
            </a:pathLst>
          </a:custGeom>
          <a:blipFill>
            <a:blip r:embed="rId7"/>
            <a:stretch>
              <a:fillRect/>
            </a:stretch>
          </a:blipFill>
        </p:spPr>
      </p:sp>
      <p:sp>
        <p:nvSpPr>
          <p:cNvPr id="6" name="Freeform 6"/>
          <p:cNvSpPr/>
          <p:nvPr/>
        </p:nvSpPr>
        <p:spPr>
          <a:xfrm>
            <a:off x="81722" y="346760"/>
            <a:ext cx="3685966" cy="3211398"/>
          </a:xfrm>
          <a:custGeom>
            <a:avLst/>
            <a:gdLst/>
            <a:ahLst/>
            <a:cxnLst/>
            <a:rect l="l" t="t" r="r" b="b"/>
            <a:pathLst>
              <a:path w="3685966" h="3211398">
                <a:moveTo>
                  <a:pt x="0" y="0"/>
                </a:moveTo>
                <a:lnTo>
                  <a:pt x="3685966" y="0"/>
                </a:lnTo>
                <a:lnTo>
                  <a:pt x="3685966" y="3211398"/>
                </a:lnTo>
                <a:lnTo>
                  <a:pt x="0" y="321139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4405918" y="577975"/>
            <a:ext cx="9064933" cy="1201104"/>
          </a:xfrm>
          <a:custGeom>
            <a:avLst/>
            <a:gdLst/>
            <a:ahLst/>
            <a:cxnLst/>
            <a:rect l="l" t="t" r="r" b="b"/>
            <a:pathLst>
              <a:path w="9064933" h="1201104">
                <a:moveTo>
                  <a:pt x="0" y="0"/>
                </a:moveTo>
                <a:lnTo>
                  <a:pt x="9064934" y="0"/>
                </a:lnTo>
                <a:lnTo>
                  <a:pt x="9064934" y="1201104"/>
                </a:lnTo>
                <a:lnTo>
                  <a:pt x="0" y="120110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7374852" y="6713684"/>
            <a:ext cx="6096000" cy="3657600"/>
          </a:xfrm>
          <a:custGeom>
            <a:avLst/>
            <a:gdLst/>
            <a:ahLst/>
            <a:cxnLst/>
            <a:rect l="l" t="t" r="r" b="b"/>
            <a:pathLst>
              <a:path w="6096000" h="3657600">
                <a:moveTo>
                  <a:pt x="0" y="0"/>
                </a:moveTo>
                <a:lnTo>
                  <a:pt x="6096000" y="0"/>
                </a:lnTo>
                <a:lnTo>
                  <a:pt x="6096000" y="3657600"/>
                </a:lnTo>
                <a:lnTo>
                  <a:pt x="0" y="36576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Freeform 9"/>
          <p:cNvSpPr/>
          <p:nvPr/>
        </p:nvSpPr>
        <p:spPr>
          <a:xfrm>
            <a:off x="-359021" y="6834187"/>
            <a:ext cx="5041109" cy="4807958"/>
          </a:xfrm>
          <a:custGeom>
            <a:avLst/>
            <a:gdLst/>
            <a:ahLst/>
            <a:cxnLst/>
            <a:rect l="l" t="t" r="r" b="b"/>
            <a:pathLst>
              <a:path w="5041109" h="4807958">
                <a:moveTo>
                  <a:pt x="0" y="0"/>
                </a:moveTo>
                <a:lnTo>
                  <a:pt x="5041109" y="0"/>
                </a:lnTo>
                <a:lnTo>
                  <a:pt x="5041109" y="4807958"/>
                </a:lnTo>
                <a:lnTo>
                  <a:pt x="0" y="4807958"/>
                </a:lnTo>
                <a:lnTo>
                  <a:pt x="0" y="0"/>
                </a:lnTo>
                <a:close/>
              </a:path>
            </a:pathLst>
          </a:custGeom>
          <a:blipFill>
            <a:blip r:embed="rId14">
              <a:alphaModFix amt="50000"/>
            </a:blip>
            <a:stretch>
              <a:fillRect/>
            </a:stretch>
          </a:blipFill>
        </p:spPr>
      </p:sp>
      <p:sp>
        <p:nvSpPr>
          <p:cNvPr id="10" name="TextBox 10"/>
          <p:cNvSpPr txBox="1"/>
          <p:nvPr/>
        </p:nvSpPr>
        <p:spPr>
          <a:xfrm>
            <a:off x="4682088" y="2087448"/>
            <a:ext cx="9283984" cy="1123950"/>
          </a:xfrm>
          <a:prstGeom prst="rect">
            <a:avLst/>
          </a:prstGeom>
        </p:spPr>
        <p:txBody>
          <a:bodyPr lIns="0" tIns="0" rIns="0" bIns="0" rtlCol="0" anchor="t">
            <a:spAutoFit/>
          </a:bodyPr>
          <a:lstStyle/>
          <a:p>
            <a:pPr algn="ctr">
              <a:lnSpc>
                <a:spcPts val="4440"/>
              </a:lnSpc>
              <a:spcBef>
                <a:spcPct val="0"/>
              </a:spcBef>
            </a:pPr>
            <a:r>
              <a:rPr lang="en-US" sz="3700" b="1" spc="-111">
                <a:solidFill>
                  <a:srgbClr val="000000"/>
                </a:solidFill>
                <a:latin typeface="Fraunces Bold"/>
                <a:ea typeface="Fraunces Bold"/>
                <a:cs typeface="Fraunces Bold"/>
                <a:sym typeface="Fraunces Bold"/>
              </a:rPr>
              <a:t>Bảng loai_san_pham gồm 2 trường: MaLoai, TenLoai.</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2E6"/>
        </a:solidFill>
        <a:effectLst/>
      </p:bgPr>
    </p:bg>
    <p:spTree>
      <p:nvGrpSpPr>
        <p:cNvPr id="1" name=""/>
        <p:cNvGrpSpPr/>
        <p:nvPr/>
      </p:nvGrpSpPr>
      <p:grpSpPr>
        <a:xfrm>
          <a:off x="0" y="0"/>
          <a:ext cx="0" cy="0"/>
          <a:chOff x="0" y="0"/>
          <a:chExt cx="0" cy="0"/>
        </a:xfrm>
      </p:grpSpPr>
      <p:sp>
        <p:nvSpPr>
          <p:cNvPr id="2" name="Freeform 2"/>
          <p:cNvSpPr/>
          <p:nvPr/>
        </p:nvSpPr>
        <p:spPr>
          <a:xfrm>
            <a:off x="0" y="2284295"/>
            <a:ext cx="18288000" cy="4137660"/>
          </a:xfrm>
          <a:custGeom>
            <a:avLst/>
            <a:gdLst/>
            <a:ahLst/>
            <a:cxnLst/>
            <a:rect l="l" t="t" r="r" b="b"/>
            <a:pathLst>
              <a:path w="18288000" h="4137660">
                <a:moveTo>
                  <a:pt x="0" y="0"/>
                </a:moveTo>
                <a:lnTo>
                  <a:pt x="18288000" y="0"/>
                </a:lnTo>
                <a:lnTo>
                  <a:pt x="18288000" y="4137660"/>
                </a:lnTo>
                <a:lnTo>
                  <a:pt x="0" y="4137660"/>
                </a:lnTo>
                <a:lnTo>
                  <a:pt x="0" y="0"/>
                </a:lnTo>
                <a:close/>
              </a:path>
            </a:pathLst>
          </a:custGeom>
          <a:blipFill>
            <a:blip r:embed="rId2"/>
            <a:stretch>
              <a:fillRect/>
            </a:stretch>
          </a:blipFill>
        </p:spPr>
      </p:sp>
      <p:sp>
        <p:nvSpPr>
          <p:cNvPr id="3" name="Freeform 3"/>
          <p:cNvSpPr/>
          <p:nvPr/>
        </p:nvSpPr>
        <p:spPr>
          <a:xfrm>
            <a:off x="0" y="6736280"/>
            <a:ext cx="5574030" cy="3800475"/>
          </a:xfrm>
          <a:custGeom>
            <a:avLst/>
            <a:gdLst/>
            <a:ahLst/>
            <a:cxnLst/>
            <a:rect l="l" t="t" r="r" b="b"/>
            <a:pathLst>
              <a:path w="5574030" h="3800475">
                <a:moveTo>
                  <a:pt x="0" y="0"/>
                </a:moveTo>
                <a:lnTo>
                  <a:pt x="5574030" y="0"/>
                </a:lnTo>
                <a:lnTo>
                  <a:pt x="5574030" y="3800475"/>
                </a:lnTo>
                <a:lnTo>
                  <a:pt x="0" y="38004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4685172" y="6421955"/>
            <a:ext cx="3457459" cy="3865045"/>
          </a:xfrm>
          <a:custGeom>
            <a:avLst/>
            <a:gdLst/>
            <a:ahLst/>
            <a:cxnLst/>
            <a:rect l="l" t="t" r="r" b="b"/>
            <a:pathLst>
              <a:path w="3457459" h="3865045">
                <a:moveTo>
                  <a:pt x="0" y="0"/>
                </a:moveTo>
                <a:lnTo>
                  <a:pt x="3457458" y="0"/>
                </a:lnTo>
                <a:lnTo>
                  <a:pt x="3457458" y="3865045"/>
                </a:lnTo>
                <a:lnTo>
                  <a:pt x="0" y="38650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6842208" y="6970595"/>
            <a:ext cx="7315200" cy="3017520"/>
          </a:xfrm>
          <a:custGeom>
            <a:avLst/>
            <a:gdLst/>
            <a:ahLst/>
            <a:cxnLst/>
            <a:rect l="l" t="t" r="r" b="b"/>
            <a:pathLst>
              <a:path w="7315200" h="3017520">
                <a:moveTo>
                  <a:pt x="0" y="0"/>
                </a:moveTo>
                <a:lnTo>
                  <a:pt x="7315200" y="0"/>
                </a:lnTo>
                <a:lnTo>
                  <a:pt x="7315200" y="3017520"/>
                </a:lnTo>
                <a:lnTo>
                  <a:pt x="0" y="30175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0" y="-84054"/>
            <a:ext cx="2131017" cy="2057400"/>
          </a:xfrm>
          <a:custGeom>
            <a:avLst/>
            <a:gdLst/>
            <a:ahLst/>
            <a:cxnLst/>
            <a:rect l="l" t="t" r="r" b="b"/>
            <a:pathLst>
              <a:path w="2131017" h="2057400">
                <a:moveTo>
                  <a:pt x="0" y="0"/>
                </a:moveTo>
                <a:lnTo>
                  <a:pt x="2131017" y="0"/>
                </a:lnTo>
                <a:lnTo>
                  <a:pt x="2131017" y="2057400"/>
                </a:lnTo>
                <a:lnTo>
                  <a:pt x="0" y="20574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TextBox 7"/>
          <p:cNvSpPr txBox="1"/>
          <p:nvPr/>
        </p:nvSpPr>
        <p:spPr>
          <a:xfrm>
            <a:off x="2131017" y="849396"/>
            <a:ext cx="13448342" cy="1123950"/>
          </a:xfrm>
          <a:prstGeom prst="rect">
            <a:avLst/>
          </a:prstGeom>
        </p:spPr>
        <p:txBody>
          <a:bodyPr lIns="0" tIns="0" rIns="0" bIns="0" rtlCol="0" anchor="t">
            <a:spAutoFit/>
          </a:bodyPr>
          <a:lstStyle/>
          <a:p>
            <a:pPr algn="ctr">
              <a:lnSpc>
                <a:spcPts val="4440"/>
              </a:lnSpc>
              <a:spcBef>
                <a:spcPct val="0"/>
              </a:spcBef>
            </a:pPr>
            <a:r>
              <a:rPr lang="en-US" sz="3700" b="1" spc="-111">
                <a:solidFill>
                  <a:srgbClr val="000000"/>
                </a:solidFill>
                <a:latin typeface="Fraunces Bold"/>
                <a:ea typeface="Fraunces Bold"/>
                <a:cs typeface="Fraunces Bold"/>
                <a:sym typeface="Fraunces Bold"/>
              </a:rPr>
              <a:t>Bảng don_hang gồm 4 trường: MaDH, MaSP, SoLuong,DonGia.</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13" b="-9313"/>
            </a:stretch>
          </a:blipFill>
        </p:spPr>
      </p:sp>
      <p:sp>
        <p:nvSpPr>
          <p:cNvPr id="3" name="Freeform 3"/>
          <p:cNvSpPr/>
          <p:nvPr/>
        </p:nvSpPr>
        <p:spPr>
          <a:xfrm>
            <a:off x="1839061" y="4147918"/>
            <a:ext cx="6260805" cy="5110382"/>
          </a:xfrm>
          <a:custGeom>
            <a:avLst/>
            <a:gdLst/>
            <a:ahLst/>
            <a:cxnLst/>
            <a:rect l="l" t="t" r="r" b="b"/>
            <a:pathLst>
              <a:path w="6260805" h="5110382">
                <a:moveTo>
                  <a:pt x="0" y="0"/>
                </a:moveTo>
                <a:lnTo>
                  <a:pt x="6260806" y="0"/>
                </a:lnTo>
                <a:lnTo>
                  <a:pt x="6260806" y="5110382"/>
                </a:lnTo>
                <a:lnTo>
                  <a:pt x="0" y="51103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58071" y="728769"/>
            <a:ext cx="10454429" cy="2828925"/>
          </a:xfrm>
          <a:prstGeom prst="rect">
            <a:avLst/>
          </a:prstGeom>
        </p:spPr>
        <p:txBody>
          <a:bodyPr lIns="0" tIns="0" rIns="0" bIns="0" rtlCol="0" anchor="t">
            <a:spAutoFit/>
          </a:bodyPr>
          <a:lstStyle/>
          <a:p>
            <a:pPr algn="ctr">
              <a:lnSpc>
                <a:spcPts val="11159"/>
              </a:lnSpc>
            </a:pPr>
            <a:r>
              <a:rPr lang="en-US" sz="9299" b="1" spc="-278">
                <a:solidFill>
                  <a:srgbClr val="FFFFFF"/>
                </a:solidFill>
                <a:latin typeface="Fraunces Bold"/>
                <a:ea typeface="Fraunces Bold"/>
                <a:cs typeface="Fraunces Bold"/>
                <a:sym typeface="Fraunces Bold"/>
              </a:rPr>
              <a:t>CHỨC NĂNG CỦA TRANG ADMIN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2A792"/>
        </a:solidFill>
        <a:effectLst/>
      </p:bgPr>
    </p:bg>
    <p:spTree>
      <p:nvGrpSpPr>
        <p:cNvPr id="1" name=""/>
        <p:cNvGrpSpPr/>
        <p:nvPr/>
      </p:nvGrpSpPr>
      <p:grpSpPr>
        <a:xfrm>
          <a:off x="0" y="0"/>
          <a:ext cx="0" cy="0"/>
          <a:chOff x="0" y="0"/>
          <a:chExt cx="0" cy="0"/>
        </a:xfrm>
      </p:grpSpPr>
      <p:sp>
        <p:nvSpPr>
          <p:cNvPr id="2" name="Freeform 2"/>
          <p:cNvSpPr/>
          <p:nvPr/>
        </p:nvSpPr>
        <p:spPr>
          <a:xfrm>
            <a:off x="1327969" y="1260686"/>
            <a:ext cx="15632062" cy="9340157"/>
          </a:xfrm>
          <a:custGeom>
            <a:avLst/>
            <a:gdLst/>
            <a:ahLst/>
            <a:cxnLst/>
            <a:rect l="l" t="t" r="r" b="b"/>
            <a:pathLst>
              <a:path w="15632062" h="9340157">
                <a:moveTo>
                  <a:pt x="0" y="0"/>
                </a:moveTo>
                <a:lnTo>
                  <a:pt x="15632062" y="0"/>
                </a:lnTo>
                <a:lnTo>
                  <a:pt x="15632062" y="9340157"/>
                </a:lnTo>
                <a:lnTo>
                  <a:pt x="0" y="93401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4005297" y="2636599"/>
            <a:ext cx="9755206" cy="6053579"/>
          </a:xfrm>
          <a:prstGeom prst="rect">
            <a:avLst/>
          </a:prstGeom>
        </p:spPr>
        <p:txBody>
          <a:bodyPr lIns="0" tIns="0" rIns="0" bIns="0" rtlCol="0" anchor="t">
            <a:spAutoFit/>
          </a:bodyPr>
          <a:lstStyle/>
          <a:p>
            <a:pPr marL="833397" lvl="1" indent="-416699" algn="l">
              <a:lnSpc>
                <a:spcPts val="5404"/>
              </a:lnSpc>
              <a:buFont typeface="Arial"/>
              <a:buChar char="•"/>
            </a:pPr>
            <a:r>
              <a:rPr lang="en-US" sz="3860">
                <a:solidFill>
                  <a:srgbClr val="141414"/>
                </a:solidFill>
                <a:latin typeface="Fraunces"/>
                <a:ea typeface="Fraunces"/>
                <a:cs typeface="Fraunces"/>
                <a:sym typeface="Fraunces"/>
              </a:rPr>
              <a:t>Cho phép người dùng nhập tài khoản và mật khẩu để truy cập vào hệ thống.</a:t>
            </a:r>
          </a:p>
          <a:p>
            <a:pPr marL="833397" lvl="1" indent="-416699" algn="l">
              <a:lnSpc>
                <a:spcPts val="5404"/>
              </a:lnSpc>
              <a:buFont typeface="Arial"/>
              <a:buChar char="•"/>
            </a:pPr>
            <a:r>
              <a:rPr lang="en-US" sz="3860">
                <a:solidFill>
                  <a:srgbClr val="141414"/>
                </a:solidFill>
                <a:latin typeface="Fraunces"/>
                <a:ea typeface="Fraunces"/>
                <a:cs typeface="Fraunces"/>
                <a:sym typeface="Fraunces"/>
              </a:rPr>
              <a:t> Kiểm tra thông tin đăng nhập có tồn tại trong cơ sở dữ liệu hay không.</a:t>
            </a:r>
          </a:p>
          <a:p>
            <a:pPr marL="833397" lvl="1" indent="-416699" algn="l">
              <a:lnSpc>
                <a:spcPts val="5404"/>
              </a:lnSpc>
              <a:buFont typeface="Arial"/>
              <a:buChar char="•"/>
            </a:pPr>
            <a:r>
              <a:rPr lang="en-US" sz="3860">
                <a:solidFill>
                  <a:srgbClr val="141414"/>
                </a:solidFill>
                <a:latin typeface="Fraunces"/>
                <a:ea typeface="Fraunces"/>
                <a:cs typeface="Fraunces"/>
                <a:sym typeface="Fraunces"/>
              </a:rPr>
              <a:t> Tạo phiên làm việc (session) nếu đăng nhập thành công.</a:t>
            </a:r>
          </a:p>
          <a:p>
            <a:pPr marL="833397" lvl="1" indent="-416699" algn="l">
              <a:lnSpc>
                <a:spcPts val="5404"/>
              </a:lnSpc>
              <a:buFont typeface="Arial"/>
              <a:buChar char="•"/>
            </a:pPr>
            <a:r>
              <a:rPr lang="en-US" sz="3860">
                <a:solidFill>
                  <a:srgbClr val="141414"/>
                </a:solidFill>
                <a:latin typeface="Fraunces"/>
                <a:ea typeface="Fraunces"/>
                <a:cs typeface="Fraunces"/>
                <a:sym typeface="Fraunces"/>
              </a:rPr>
              <a:t>Ngăn truy cập trái phép vào các chức năng quản trị.</a:t>
            </a:r>
          </a:p>
          <a:p>
            <a:pPr algn="l">
              <a:lnSpc>
                <a:spcPts val="4522"/>
              </a:lnSpc>
            </a:pPr>
            <a:endParaRPr lang="en-US" sz="3860">
              <a:solidFill>
                <a:srgbClr val="141414"/>
              </a:solidFill>
              <a:latin typeface="Fraunces"/>
              <a:ea typeface="Fraunces"/>
              <a:cs typeface="Fraunces"/>
              <a:sym typeface="Fraunces"/>
            </a:endParaRPr>
          </a:p>
        </p:txBody>
      </p:sp>
      <p:sp>
        <p:nvSpPr>
          <p:cNvPr id="4" name="Freeform 4"/>
          <p:cNvSpPr/>
          <p:nvPr/>
        </p:nvSpPr>
        <p:spPr>
          <a:xfrm>
            <a:off x="14682407" y="276436"/>
            <a:ext cx="3605593" cy="4114800"/>
          </a:xfrm>
          <a:custGeom>
            <a:avLst/>
            <a:gdLst/>
            <a:ahLst/>
            <a:cxnLst/>
            <a:rect l="l" t="t" r="r" b="b"/>
            <a:pathLst>
              <a:path w="3605593" h="4114800">
                <a:moveTo>
                  <a:pt x="0" y="0"/>
                </a:moveTo>
                <a:lnTo>
                  <a:pt x="3605593" y="0"/>
                </a:lnTo>
                <a:lnTo>
                  <a:pt x="360559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0" y="6486043"/>
            <a:ext cx="3425571" cy="4114800"/>
          </a:xfrm>
          <a:custGeom>
            <a:avLst/>
            <a:gdLst/>
            <a:ahLst/>
            <a:cxnLst/>
            <a:rect l="l" t="t" r="r" b="b"/>
            <a:pathLst>
              <a:path w="3425571" h="4114800">
                <a:moveTo>
                  <a:pt x="0" y="0"/>
                </a:moveTo>
                <a:lnTo>
                  <a:pt x="3425571" y="0"/>
                </a:lnTo>
                <a:lnTo>
                  <a:pt x="3425571"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1818276" y="209761"/>
            <a:ext cx="9239077" cy="1050925"/>
          </a:xfrm>
          <a:prstGeom prst="rect">
            <a:avLst/>
          </a:prstGeom>
        </p:spPr>
        <p:txBody>
          <a:bodyPr lIns="0" tIns="0" rIns="0" bIns="0" rtlCol="0" anchor="t">
            <a:spAutoFit/>
          </a:bodyPr>
          <a:lstStyle/>
          <a:p>
            <a:pPr algn="l">
              <a:lnSpc>
                <a:spcPts val="8449"/>
              </a:lnSpc>
            </a:pPr>
            <a:r>
              <a:rPr lang="en-US" sz="6499" b="1" spc="-194">
                <a:solidFill>
                  <a:srgbClr val="141414"/>
                </a:solidFill>
                <a:latin typeface="Fraunces Bold"/>
                <a:ea typeface="Fraunces Bold"/>
                <a:cs typeface="Fraunces Bold"/>
                <a:sym typeface="Fraunces Bold"/>
              </a:rPr>
              <a:t>1.Chức năng đăng nhập</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BDA092"/>
        </a:solidFill>
        <a:effectLst/>
      </p:bgPr>
    </p:bg>
    <p:spTree>
      <p:nvGrpSpPr>
        <p:cNvPr id="1" name=""/>
        <p:cNvGrpSpPr/>
        <p:nvPr/>
      </p:nvGrpSpPr>
      <p:grpSpPr>
        <a:xfrm>
          <a:off x="0" y="0"/>
          <a:ext cx="0" cy="0"/>
          <a:chOff x="0" y="0"/>
          <a:chExt cx="0" cy="0"/>
        </a:xfrm>
      </p:grpSpPr>
      <p:sp>
        <p:nvSpPr>
          <p:cNvPr id="2" name="Freeform 2"/>
          <p:cNvSpPr/>
          <p:nvPr/>
        </p:nvSpPr>
        <p:spPr>
          <a:xfrm>
            <a:off x="3245952" y="0"/>
            <a:ext cx="11796095" cy="10287000"/>
          </a:xfrm>
          <a:custGeom>
            <a:avLst/>
            <a:gdLst/>
            <a:ahLst/>
            <a:cxnLst/>
            <a:rect l="l" t="t" r="r" b="b"/>
            <a:pathLst>
              <a:path w="11796095" h="10287000">
                <a:moveTo>
                  <a:pt x="0" y="0"/>
                </a:moveTo>
                <a:lnTo>
                  <a:pt x="11796096" y="0"/>
                </a:lnTo>
                <a:lnTo>
                  <a:pt x="11796096" y="10287000"/>
                </a:lnTo>
                <a:lnTo>
                  <a:pt x="0" y="10287000"/>
                </a:lnTo>
                <a:lnTo>
                  <a:pt x="0" y="0"/>
                </a:lnTo>
                <a:close/>
              </a:path>
            </a:pathLst>
          </a:custGeom>
          <a:blipFill>
            <a:blip r:embed="rId2"/>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BDA092"/>
        </a:solidFill>
        <a:effectLst/>
      </p:bgPr>
    </p:bg>
    <p:spTree>
      <p:nvGrpSpPr>
        <p:cNvPr id="1" name=""/>
        <p:cNvGrpSpPr/>
        <p:nvPr/>
      </p:nvGrpSpPr>
      <p:grpSpPr>
        <a:xfrm>
          <a:off x="0" y="0"/>
          <a:ext cx="0" cy="0"/>
          <a:chOff x="0" y="0"/>
          <a:chExt cx="0" cy="0"/>
        </a:xfrm>
      </p:grpSpPr>
      <p:sp>
        <p:nvSpPr>
          <p:cNvPr id="2" name="Freeform 2"/>
          <p:cNvSpPr/>
          <p:nvPr/>
        </p:nvSpPr>
        <p:spPr>
          <a:xfrm>
            <a:off x="2575418" y="897217"/>
            <a:ext cx="13420493" cy="9306861"/>
          </a:xfrm>
          <a:custGeom>
            <a:avLst/>
            <a:gdLst/>
            <a:ahLst/>
            <a:cxnLst/>
            <a:rect l="l" t="t" r="r" b="b"/>
            <a:pathLst>
              <a:path w="13420493" h="9306861">
                <a:moveTo>
                  <a:pt x="0" y="0"/>
                </a:moveTo>
                <a:lnTo>
                  <a:pt x="13420494" y="0"/>
                </a:lnTo>
                <a:lnTo>
                  <a:pt x="13420494" y="9306861"/>
                </a:lnTo>
                <a:lnTo>
                  <a:pt x="0" y="93068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573554" y="-149111"/>
            <a:ext cx="4337191" cy="3637819"/>
          </a:xfrm>
          <a:custGeom>
            <a:avLst/>
            <a:gdLst/>
            <a:ahLst/>
            <a:cxnLst/>
            <a:rect l="l" t="t" r="r" b="b"/>
            <a:pathLst>
              <a:path w="4337191" h="3637819">
                <a:moveTo>
                  <a:pt x="0" y="0"/>
                </a:moveTo>
                <a:lnTo>
                  <a:pt x="4337191" y="0"/>
                </a:lnTo>
                <a:lnTo>
                  <a:pt x="4337191" y="3637819"/>
                </a:lnTo>
                <a:lnTo>
                  <a:pt x="0" y="3637819"/>
                </a:lnTo>
                <a:lnTo>
                  <a:pt x="0" y="0"/>
                </a:lnTo>
                <a:close/>
              </a:path>
            </a:pathLst>
          </a:custGeom>
          <a:blipFill>
            <a:blip r:embed="rId4"/>
            <a:stretch>
              <a:fillRect/>
            </a:stretch>
          </a:blipFill>
        </p:spPr>
      </p:sp>
      <p:sp>
        <p:nvSpPr>
          <p:cNvPr id="4" name="TextBox 4"/>
          <p:cNvSpPr txBox="1"/>
          <p:nvPr/>
        </p:nvSpPr>
        <p:spPr>
          <a:xfrm>
            <a:off x="3965233" y="3183912"/>
            <a:ext cx="10640864" cy="5883276"/>
          </a:xfrm>
          <a:prstGeom prst="rect">
            <a:avLst/>
          </a:prstGeom>
        </p:spPr>
        <p:txBody>
          <a:bodyPr lIns="0" tIns="0" rIns="0" bIns="0" rtlCol="0" anchor="t">
            <a:spAutoFit/>
          </a:bodyPr>
          <a:lstStyle/>
          <a:p>
            <a:pPr marL="820414" lvl="1" indent="-410207" algn="l">
              <a:lnSpc>
                <a:spcPts val="5319"/>
              </a:lnSpc>
              <a:buFont typeface="Arial"/>
              <a:buChar char="•"/>
            </a:pPr>
            <a:r>
              <a:rPr lang="en-US" sz="3799">
                <a:solidFill>
                  <a:srgbClr val="141414"/>
                </a:solidFill>
                <a:latin typeface="Fraunces"/>
                <a:ea typeface="Fraunces"/>
                <a:cs typeface="Fraunces"/>
                <a:sym typeface="Fraunces"/>
              </a:rPr>
              <a:t>Kết thúc phiên làm việc (session) của người dùng trong hệ thống.</a:t>
            </a:r>
          </a:p>
          <a:p>
            <a:pPr marL="820414" lvl="1" indent="-410207" algn="l">
              <a:lnSpc>
                <a:spcPts val="5319"/>
              </a:lnSpc>
              <a:buFont typeface="Arial"/>
              <a:buChar char="•"/>
            </a:pPr>
            <a:r>
              <a:rPr lang="en-US" sz="3799">
                <a:solidFill>
                  <a:srgbClr val="141414"/>
                </a:solidFill>
                <a:latin typeface="Fraunces"/>
                <a:ea typeface="Fraunces"/>
                <a:cs typeface="Fraunces"/>
                <a:sym typeface="Fraunces"/>
              </a:rPr>
              <a:t> Xóa toàn bộ thông tin người dùng đang lưu trong session.</a:t>
            </a:r>
          </a:p>
          <a:p>
            <a:pPr marL="820414" lvl="1" indent="-410207" algn="l">
              <a:lnSpc>
                <a:spcPts val="5319"/>
              </a:lnSpc>
              <a:buFont typeface="Arial"/>
              <a:buChar char="•"/>
            </a:pPr>
            <a:r>
              <a:rPr lang="en-US" sz="3799">
                <a:solidFill>
                  <a:srgbClr val="141414"/>
                </a:solidFill>
                <a:latin typeface="Fraunces"/>
                <a:ea typeface="Fraunces"/>
                <a:cs typeface="Fraunces"/>
                <a:sym typeface="Fraunces"/>
              </a:rPr>
              <a:t> Ngăn không cho người dùng tiếp tục truy cập các trang yêu cầu quyền đăng nhập.</a:t>
            </a:r>
          </a:p>
          <a:p>
            <a:pPr marL="820414" lvl="1" indent="-410207" algn="l">
              <a:lnSpc>
                <a:spcPts val="5319"/>
              </a:lnSpc>
              <a:buFont typeface="Arial"/>
              <a:buChar char="•"/>
            </a:pPr>
            <a:r>
              <a:rPr lang="en-US" sz="3799">
                <a:solidFill>
                  <a:srgbClr val="141414"/>
                </a:solidFill>
                <a:latin typeface="Fraunces"/>
                <a:ea typeface="Fraunces"/>
                <a:cs typeface="Fraunces"/>
                <a:sym typeface="Fraunces"/>
              </a:rPr>
              <a:t> Chuyển người dùng về trang đăng nhập hoặc trang chủ.</a:t>
            </a:r>
          </a:p>
          <a:p>
            <a:pPr algn="l">
              <a:lnSpc>
                <a:spcPts val="4479"/>
              </a:lnSpc>
            </a:pPr>
            <a:endParaRPr lang="en-US" sz="3799">
              <a:solidFill>
                <a:srgbClr val="141414"/>
              </a:solidFill>
              <a:latin typeface="Fraunces"/>
              <a:ea typeface="Fraunces"/>
              <a:cs typeface="Fraunces"/>
              <a:sym typeface="Fraunces"/>
            </a:endParaRPr>
          </a:p>
        </p:txBody>
      </p:sp>
      <p:sp>
        <p:nvSpPr>
          <p:cNvPr id="5" name="Freeform 5"/>
          <p:cNvSpPr/>
          <p:nvPr/>
        </p:nvSpPr>
        <p:spPr>
          <a:xfrm>
            <a:off x="577870" y="6172200"/>
            <a:ext cx="3995097" cy="4114800"/>
          </a:xfrm>
          <a:custGeom>
            <a:avLst/>
            <a:gdLst/>
            <a:ahLst/>
            <a:cxnLst/>
            <a:rect l="l" t="t" r="r" b="b"/>
            <a:pathLst>
              <a:path w="3995097" h="4114800">
                <a:moveTo>
                  <a:pt x="0" y="0"/>
                </a:moveTo>
                <a:lnTo>
                  <a:pt x="3995096" y="0"/>
                </a:lnTo>
                <a:lnTo>
                  <a:pt x="399509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2285146" y="8339113"/>
            <a:ext cx="6002854" cy="1838374"/>
          </a:xfrm>
          <a:custGeom>
            <a:avLst/>
            <a:gdLst/>
            <a:ahLst/>
            <a:cxnLst/>
            <a:rect l="l" t="t" r="r" b="b"/>
            <a:pathLst>
              <a:path w="6002854" h="1838374">
                <a:moveTo>
                  <a:pt x="0" y="0"/>
                </a:moveTo>
                <a:lnTo>
                  <a:pt x="6002854" y="0"/>
                </a:lnTo>
                <a:lnTo>
                  <a:pt x="6002854" y="1838374"/>
                </a:lnTo>
                <a:lnTo>
                  <a:pt x="0" y="18383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713559" y="-149111"/>
            <a:ext cx="4154606" cy="4503637"/>
          </a:xfrm>
          <a:custGeom>
            <a:avLst/>
            <a:gdLst/>
            <a:ahLst/>
            <a:cxnLst/>
            <a:rect l="l" t="t" r="r" b="b"/>
            <a:pathLst>
              <a:path w="4154606" h="4503637">
                <a:moveTo>
                  <a:pt x="0" y="0"/>
                </a:moveTo>
                <a:lnTo>
                  <a:pt x="4154606" y="0"/>
                </a:lnTo>
                <a:lnTo>
                  <a:pt x="4154606" y="4503637"/>
                </a:lnTo>
                <a:lnTo>
                  <a:pt x="0" y="4503637"/>
                </a:lnTo>
                <a:lnTo>
                  <a:pt x="0" y="0"/>
                </a:lnTo>
                <a:close/>
              </a:path>
            </a:pathLst>
          </a:custGeom>
          <a:blipFill>
            <a:blip r:embed="rId9"/>
            <a:stretch>
              <a:fillRect/>
            </a:stretch>
          </a:blipFill>
        </p:spPr>
      </p:sp>
      <p:sp>
        <p:nvSpPr>
          <p:cNvPr id="8" name="TextBox 8"/>
          <p:cNvSpPr txBox="1"/>
          <p:nvPr/>
        </p:nvSpPr>
        <p:spPr>
          <a:xfrm>
            <a:off x="4793758" y="1798025"/>
            <a:ext cx="8700484" cy="1015365"/>
          </a:xfrm>
          <a:prstGeom prst="rect">
            <a:avLst/>
          </a:prstGeom>
        </p:spPr>
        <p:txBody>
          <a:bodyPr lIns="0" tIns="0" rIns="0" bIns="0" rtlCol="0" anchor="t">
            <a:spAutoFit/>
          </a:bodyPr>
          <a:lstStyle/>
          <a:p>
            <a:pPr marL="0" lvl="0" indent="0" algn="l">
              <a:lnSpc>
                <a:spcPts val="8189"/>
              </a:lnSpc>
            </a:pPr>
            <a:r>
              <a:rPr lang="en-US" sz="6299" b="1" spc="-188">
                <a:solidFill>
                  <a:srgbClr val="141414"/>
                </a:solidFill>
                <a:latin typeface="Fraunces Bold"/>
                <a:ea typeface="Fraunces Bold"/>
                <a:cs typeface="Fraunces Bold"/>
                <a:sym typeface="Fraunces Bold"/>
              </a:rPr>
              <a:t>2.Chức năng đăng xuất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BDA092"/>
        </a:solidFill>
        <a:effectLst/>
      </p:bgPr>
    </p:bg>
    <p:spTree>
      <p:nvGrpSpPr>
        <p:cNvPr id="1" name=""/>
        <p:cNvGrpSpPr/>
        <p:nvPr/>
      </p:nvGrpSpPr>
      <p:grpSpPr>
        <a:xfrm>
          <a:off x="0" y="0"/>
          <a:ext cx="0" cy="0"/>
          <a:chOff x="0" y="0"/>
          <a:chExt cx="0" cy="0"/>
        </a:xfrm>
      </p:grpSpPr>
      <p:sp>
        <p:nvSpPr>
          <p:cNvPr id="2" name="Freeform 2"/>
          <p:cNvSpPr/>
          <p:nvPr/>
        </p:nvSpPr>
        <p:spPr>
          <a:xfrm>
            <a:off x="443833" y="-88928"/>
            <a:ext cx="16256087" cy="10464856"/>
          </a:xfrm>
          <a:custGeom>
            <a:avLst/>
            <a:gdLst/>
            <a:ahLst/>
            <a:cxnLst/>
            <a:rect l="l" t="t" r="r" b="b"/>
            <a:pathLst>
              <a:path w="16256087" h="10464856">
                <a:moveTo>
                  <a:pt x="0" y="0"/>
                </a:moveTo>
                <a:lnTo>
                  <a:pt x="16256086" y="0"/>
                </a:lnTo>
                <a:lnTo>
                  <a:pt x="16256086" y="10464856"/>
                </a:lnTo>
                <a:lnTo>
                  <a:pt x="0" y="104648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251444" y="1711712"/>
            <a:ext cx="10640864" cy="6483985"/>
          </a:xfrm>
          <a:prstGeom prst="rect">
            <a:avLst/>
          </a:prstGeom>
        </p:spPr>
        <p:txBody>
          <a:bodyPr lIns="0" tIns="0" rIns="0" bIns="0" rtlCol="0" anchor="t">
            <a:spAutoFit/>
          </a:bodyPr>
          <a:lstStyle/>
          <a:p>
            <a:pPr marL="734056" lvl="1" indent="-367028" algn="l">
              <a:lnSpc>
                <a:spcPts val="4759"/>
              </a:lnSpc>
              <a:buFont typeface="Arial"/>
              <a:buChar char="•"/>
            </a:pPr>
            <a:r>
              <a:rPr lang="en-US" sz="3399">
                <a:solidFill>
                  <a:srgbClr val="141414"/>
                </a:solidFill>
                <a:latin typeface="Fraunces"/>
                <a:ea typeface="Fraunces"/>
                <a:cs typeface="Fraunces"/>
                <a:sym typeface="Fraunces"/>
              </a:rPr>
              <a:t>Là trang hiển thị đầu tiên khi người dùng truy cập hệ thống.</a:t>
            </a:r>
          </a:p>
          <a:p>
            <a:pPr marL="734056" lvl="1" indent="-367028" algn="l">
              <a:lnSpc>
                <a:spcPts val="4759"/>
              </a:lnSpc>
              <a:buFont typeface="Arial"/>
              <a:buChar char="•"/>
            </a:pPr>
            <a:r>
              <a:rPr lang="en-US" sz="3399">
                <a:solidFill>
                  <a:srgbClr val="141414"/>
                </a:solidFill>
                <a:latin typeface="Fraunces"/>
                <a:ea typeface="Fraunces"/>
                <a:cs typeface="Fraunces"/>
                <a:sym typeface="Fraunces"/>
              </a:rPr>
              <a:t> Cung cấp thông tin tổng quan về website (giới thiệu, danh mục, chức năng).</a:t>
            </a:r>
          </a:p>
          <a:p>
            <a:pPr marL="734056" lvl="1" indent="-367028" algn="l">
              <a:lnSpc>
                <a:spcPts val="4759"/>
              </a:lnSpc>
              <a:buFont typeface="Arial"/>
              <a:buChar char="•"/>
            </a:pPr>
            <a:r>
              <a:rPr lang="en-US" sz="3399">
                <a:solidFill>
                  <a:srgbClr val="141414"/>
                </a:solidFill>
                <a:latin typeface="Fraunces"/>
                <a:ea typeface="Fraunces"/>
                <a:cs typeface="Fraunces"/>
                <a:sym typeface="Fraunces"/>
              </a:rPr>
              <a:t> Điều hướng người dùng tới các chức năng khác (Đăng nhập,Đăng xuất,Danh sách sản phẩm, Danh sách loại sản phẩm, danh sách khách hàng, danh sách đơn hàng, doanh thu),tối ưu trải nghiệm bằng cách cung cấp bố cục rõ ràng, thông tin dễ tìm.</a:t>
            </a:r>
          </a:p>
          <a:p>
            <a:pPr algn="l">
              <a:lnSpc>
                <a:spcPts val="3919"/>
              </a:lnSpc>
            </a:pPr>
            <a:endParaRPr lang="en-US" sz="3399">
              <a:solidFill>
                <a:srgbClr val="141414"/>
              </a:solidFill>
              <a:latin typeface="Fraunces"/>
              <a:ea typeface="Fraunces"/>
              <a:cs typeface="Fraunces"/>
              <a:sym typeface="Fraunces"/>
            </a:endParaRPr>
          </a:p>
        </p:txBody>
      </p:sp>
      <p:sp>
        <p:nvSpPr>
          <p:cNvPr id="4" name="Freeform 4"/>
          <p:cNvSpPr/>
          <p:nvPr/>
        </p:nvSpPr>
        <p:spPr>
          <a:xfrm>
            <a:off x="0" y="6172200"/>
            <a:ext cx="4156364" cy="4114800"/>
          </a:xfrm>
          <a:custGeom>
            <a:avLst/>
            <a:gdLst/>
            <a:ahLst/>
            <a:cxnLst/>
            <a:rect l="l" t="t" r="r" b="b"/>
            <a:pathLst>
              <a:path w="4156364" h="4114800">
                <a:moveTo>
                  <a:pt x="0" y="0"/>
                </a:moveTo>
                <a:lnTo>
                  <a:pt x="4156364" y="0"/>
                </a:lnTo>
                <a:lnTo>
                  <a:pt x="415636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0972800" y="6379590"/>
            <a:ext cx="7315200" cy="3907410"/>
          </a:xfrm>
          <a:custGeom>
            <a:avLst/>
            <a:gdLst/>
            <a:ahLst/>
            <a:cxnLst/>
            <a:rect l="l" t="t" r="r" b="b"/>
            <a:pathLst>
              <a:path w="7315200" h="3907410">
                <a:moveTo>
                  <a:pt x="0" y="0"/>
                </a:moveTo>
                <a:lnTo>
                  <a:pt x="7315200" y="0"/>
                </a:lnTo>
                <a:lnTo>
                  <a:pt x="7315200" y="3907410"/>
                </a:lnTo>
                <a:lnTo>
                  <a:pt x="0" y="39074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6847658" y="300192"/>
            <a:ext cx="8250284" cy="952500"/>
          </a:xfrm>
          <a:prstGeom prst="rect">
            <a:avLst/>
          </a:prstGeom>
        </p:spPr>
        <p:txBody>
          <a:bodyPr lIns="0" tIns="0" rIns="0" bIns="0" rtlCol="0" anchor="t">
            <a:spAutoFit/>
          </a:bodyPr>
          <a:lstStyle/>
          <a:p>
            <a:pPr marL="0" lvl="0" indent="0" algn="l">
              <a:lnSpc>
                <a:spcPts val="7799"/>
              </a:lnSpc>
            </a:pPr>
            <a:r>
              <a:rPr lang="en-US" sz="5999" b="1" spc="-179">
                <a:solidFill>
                  <a:srgbClr val="141414"/>
                </a:solidFill>
                <a:latin typeface="Fraunces Bold"/>
                <a:ea typeface="Fraunces Bold"/>
                <a:cs typeface="Fraunces Bold"/>
                <a:sym typeface="Fraunces Bold"/>
              </a:rPr>
              <a:t>3.Chức năng trang chủ</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BDA092"/>
        </a:solidFill>
        <a:effectLst/>
      </p:bgPr>
    </p:bg>
    <p:spTree>
      <p:nvGrpSpPr>
        <p:cNvPr id="1" name=""/>
        <p:cNvGrpSpPr/>
        <p:nvPr/>
      </p:nvGrpSpPr>
      <p:grpSpPr>
        <a:xfrm>
          <a:off x="0" y="0"/>
          <a:ext cx="0" cy="0"/>
          <a:chOff x="0" y="0"/>
          <a:chExt cx="0" cy="0"/>
        </a:xfrm>
      </p:grpSpPr>
      <p:sp>
        <p:nvSpPr>
          <p:cNvPr id="2" name="Freeform 2"/>
          <p:cNvSpPr/>
          <p:nvPr/>
        </p:nvSpPr>
        <p:spPr>
          <a:xfrm>
            <a:off x="0" y="1708682"/>
            <a:ext cx="18789107" cy="6869635"/>
          </a:xfrm>
          <a:custGeom>
            <a:avLst/>
            <a:gdLst/>
            <a:ahLst/>
            <a:cxnLst/>
            <a:rect l="l" t="t" r="r" b="b"/>
            <a:pathLst>
              <a:path w="18789107" h="6869635">
                <a:moveTo>
                  <a:pt x="0" y="0"/>
                </a:moveTo>
                <a:lnTo>
                  <a:pt x="18789107" y="0"/>
                </a:lnTo>
                <a:lnTo>
                  <a:pt x="18789107" y="6869636"/>
                </a:lnTo>
                <a:lnTo>
                  <a:pt x="0" y="6869636"/>
                </a:lnTo>
                <a:lnTo>
                  <a:pt x="0" y="0"/>
                </a:lnTo>
                <a:close/>
              </a:path>
            </a:pathLst>
          </a:custGeom>
          <a:blipFill>
            <a:blip r:embed="rId2"/>
            <a:stretch>
              <a:fillRect l="-256" r="-256"/>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2A792"/>
        </a:solidFill>
        <a:effectLst/>
      </p:bgPr>
    </p:bg>
    <p:spTree>
      <p:nvGrpSpPr>
        <p:cNvPr id="1" name=""/>
        <p:cNvGrpSpPr/>
        <p:nvPr/>
      </p:nvGrpSpPr>
      <p:grpSpPr>
        <a:xfrm>
          <a:off x="0" y="0"/>
          <a:ext cx="0" cy="0"/>
          <a:chOff x="0" y="0"/>
          <a:chExt cx="0" cy="0"/>
        </a:xfrm>
      </p:grpSpPr>
      <p:sp>
        <p:nvSpPr>
          <p:cNvPr id="2" name="Freeform 2"/>
          <p:cNvSpPr/>
          <p:nvPr/>
        </p:nvSpPr>
        <p:spPr>
          <a:xfrm>
            <a:off x="0" y="2067258"/>
            <a:ext cx="18288000" cy="8219742"/>
          </a:xfrm>
          <a:custGeom>
            <a:avLst/>
            <a:gdLst/>
            <a:ahLst/>
            <a:cxnLst/>
            <a:rect l="l" t="t" r="r" b="b"/>
            <a:pathLst>
              <a:path w="18288000" h="8219742">
                <a:moveTo>
                  <a:pt x="0" y="0"/>
                </a:moveTo>
                <a:lnTo>
                  <a:pt x="18288000" y="0"/>
                </a:lnTo>
                <a:lnTo>
                  <a:pt x="18288000" y="8219742"/>
                </a:lnTo>
                <a:lnTo>
                  <a:pt x="0" y="8219742"/>
                </a:lnTo>
                <a:lnTo>
                  <a:pt x="0" y="0"/>
                </a:lnTo>
                <a:close/>
              </a:path>
            </a:pathLst>
          </a:custGeom>
          <a:blipFill>
            <a:blip r:embed="rId2"/>
            <a:stretch>
              <a:fillRect t="-2980" b="-2980"/>
            </a:stretch>
          </a:blipFill>
        </p:spPr>
      </p:sp>
      <p:sp>
        <p:nvSpPr>
          <p:cNvPr id="3" name="Freeform 3"/>
          <p:cNvSpPr/>
          <p:nvPr/>
        </p:nvSpPr>
        <p:spPr>
          <a:xfrm>
            <a:off x="14264109" y="0"/>
            <a:ext cx="3866321" cy="3769663"/>
          </a:xfrm>
          <a:custGeom>
            <a:avLst/>
            <a:gdLst/>
            <a:ahLst/>
            <a:cxnLst/>
            <a:rect l="l" t="t" r="r" b="b"/>
            <a:pathLst>
              <a:path w="3866321" h="3769663">
                <a:moveTo>
                  <a:pt x="0" y="0"/>
                </a:moveTo>
                <a:lnTo>
                  <a:pt x="3866321" y="0"/>
                </a:lnTo>
                <a:lnTo>
                  <a:pt x="3866321" y="3769663"/>
                </a:lnTo>
                <a:lnTo>
                  <a:pt x="0" y="37696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0" y="146050"/>
            <a:ext cx="10419094" cy="882650"/>
          </a:xfrm>
          <a:prstGeom prst="rect">
            <a:avLst/>
          </a:prstGeom>
        </p:spPr>
        <p:txBody>
          <a:bodyPr lIns="0" tIns="0" rIns="0" bIns="0" rtlCol="0" anchor="t">
            <a:spAutoFit/>
          </a:bodyPr>
          <a:lstStyle/>
          <a:p>
            <a:pPr marL="0" lvl="0" indent="0" algn="l">
              <a:lnSpc>
                <a:spcPts val="7149"/>
              </a:lnSpc>
            </a:pPr>
            <a:r>
              <a:rPr lang="en-US" sz="5499" b="1" spc="-164">
                <a:solidFill>
                  <a:srgbClr val="141414"/>
                </a:solidFill>
                <a:latin typeface="Fraunces Bold"/>
                <a:ea typeface="Fraunces Bold"/>
                <a:cs typeface="Fraunces Bold"/>
                <a:sym typeface="Fraunces Bold"/>
              </a:rPr>
              <a:t>4.Chức năng Quản lí sản phẩm</a:t>
            </a:r>
          </a:p>
        </p:txBody>
      </p:sp>
      <p:sp>
        <p:nvSpPr>
          <p:cNvPr id="5" name="TextBox 5"/>
          <p:cNvSpPr txBox="1"/>
          <p:nvPr/>
        </p:nvSpPr>
        <p:spPr>
          <a:xfrm>
            <a:off x="177993" y="971550"/>
            <a:ext cx="13544659" cy="537845"/>
          </a:xfrm>
          <a:prstGeom prst="rect">
            <a:avLst/>
          </a:prstGeom>
        </p:spPr>
        <p:txBody>
          <a:bodyPr lIns="0" tIns="0" rIns="0" bIns="0" rtlCol="0" anchor="t">
            <a:spAutoFit/>
          </a:bodyPr>
          <a:lstStyle/>
          <a:p>
            <a:pPr marL="690877" lvl="1" indent="-345439" algn="l">
              <a:lnSpc>
                <a:spcPts val="4479"/>
              </a:lnSpc>
              <a:buFont typeface="Arial"/>
              <a:buChar char="•"/>
            </a:pPr>
            <a:r>
              <a:rPr lang="en-US" sz="3199">
                <a:solidFill>
                  <a:srgbClr val="141414"/>
                </a:solidFill>
                <a:latin typeface="Fraunces"/>
                <a:ea typeface="Fraunces"/>
                <a:cs typeface="Fraunces"/>
                <a:sym typeface="Fraunces"/>
              </a:rPr>
              <a:t>Cho phép quản trị viên quản lý toàn bộ sản phẩm trong hệ thống.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2E6"/>
        </a:solidFill>
        <a:effectLst/>
      </p:bgPr>
    </p:bg>
    <p:spTree>
      <p:nvGrpSpPr>
        <p:cNvPr id="1" name=""/>
        <p:cNvGrpSpPr/>
        <p:nvPr/>
      </p:nvGrpSpPr>
      <p:grpSpPr>
        <a:xfrm>
          <a:off x="0" y="0"/>
          <a:ext cx="0" cy="0"/>
          <a:chOff x="0" y="0"/>
          <a:chExt cx="0" cy="0"/>
        </a:xfrm>
      </p:grpSpPr>
      <p:sp>
        <p:nvSpPr>
          <p:cNvPr id="2" name="Freeform 2"/>
          <p:cNvSpPr/>
          <p:nvPr/>
        </p:nvSpPr>
        <p:spPr>
          <a:xfrm>
            <a:off x="10972800" y="6379590"/>
            <a:ext cx="7315200" cy="3907410"/>
          </a:xfrm>
          <a:custGeom>
            <a:avLst/>
            <a:gdLst/>
            <a:ahLst/>
            <a:cxnLst/>
            <a:rect l="l" t="t" r="r" b="b"/>
            <a:pathLst>
              <a:path w="7315200" h="3907410">
                <a:moveTo>
                  <a:pt x="0" y="0"/>
                </a:moveTo>
                <a:lnTo>
                  <a:pt x="7315200" y="0"/>
                </a:lnTo>
                <a:lnTo>
                  <a:pt x="7315200" y="3907410"/>
                </a:lnTo>
                <a:lnTo>
                  <a:pt x="0" y="39074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6841165" y="-240873"/>
            <a:ext cx="5344118" cy="9103003"/>
            <a:chOff x="0" y="0"/>
            <a:chExt cx="7125491" cy="12137338"/>
          </a:xfrm>
        </p:grpSpPr>
        <p:sp>
          <p:nvSpPr>
            <p:cNvPr id="4" name="TextBox 4"/>
            <p:cNvSpPr txBox="1"/>
            <p:nvPr/>
          </p:nvSpPr>
          <p:spPr>
            <a:xfrm>
              <a:off x="0" y="400050"/>
              <a:ext cx="7125491" cy="1862258"/>
            </a:xfrm>
            <a:prstGeom prst="rect">
              <a:avLst/>
            </a:prstGeom>
          </p:spPr>
          <p:txBody>
            <a:bodyPr lIns="0" tIns="0" rIns="0" bIns="0" rtlCol="0" anchor="t">
              <a:spAutoFit/>
            </a:bodyPr>
            <a:lstStyle/>
            <a:p>
              <a:pPr marL="0" lvl="0" indent="0" algn="l">
                <a:lnSpc>
                  <a:spcPts val="5300"/>
                </a:lnSpc>
                <a:spcBef>
                  <a:spcPct val="0"/>
                </a:spcBef>
              </a:pPr>
              <a:r>
                <a:rPr lang="en-US" sz="5300" b="1" spc="-159">
                  <a:solidFill>
                    <a:srgbClr val="141414"/>
                  </a:solidFill>
                  <a:latin typeface="Fraunces Bold"/>
                  <a:ea typeface="Fraunces Bold"/>
                  <a:cs typeface="Fraunces Bold"/>
                  <a:sym typeface="Fraunces Bold"/>
                </a:rPr>
                <a:t>Hệ quản trị cơ sở dữ liệu</a:t>
              </a:r>
            </a:p>
          </p:txBody>
        </p:sp>
        <p:sp>
          <p:nvSpPr>
            <p:cNvPr id="5" name="TextBox 5"/>
            <p:cNvSpPr txBox="1"/>
            <p:nvPr/>
          </p:nvSpPr>
          <p:spPr>
            <a:xfrm>
              <a:off x="0" y="2895759"/>
              <a:ext cx="7125491" cy="9550612"/>
            </a:xfrm>
            <a:prstGeom prst="rect">
              <a:avLst/>
            </a:prstGeom>
          </p:spPr>
          <p:txBody>
            <a:bodyPr lIns="0" tIns="0" rIns="0" bIns="0" rtlCol="0" anchor="t">
              <a:spAutoFit/>
            </a:bodyPr>
            <a:lstStyle/>
            <a:p>
              <a:pPr algn="l">
                <a:lnSpc>
                  <a:spcPts val="4059"/>
                </a:lnSpc>
              </a:pPr>
              <a:r>
                <a:rPr lang="en-US" sz="2899">
                  <a:solidFill>
                    <a:srgbClr val="141414"/>
                  </a:solidFill>
                  <a:latin typeface="Fraunces"/>
                  <a:ea typeface="Fraunces"/>
                  <a:cs typeface="Fraunces"/>
                  <a:sym typeface="Fraunces"/>
                </a:rPr>
                <a:t>MySQL:</a:t>
              </a:r>
            </a:p>
            <a:p>
              <a:pPr marL="626107" lvl="1" indent="-313054" algn="l">
                <a:lnSpc>
                  <a:spcPts val="4059"/>
                </a:lnSpc>
                <a:buFont typeface="Arial"/>
                <a:buChar char="•"/>
              </a:pPr>
              <a:r>
                <a:rPr lang="en-US" sz="2899">
                  <a:solidFill>
                    <a:srgbClr val="141414"/>
                  </a:solidFill>
                  <a:latin typeface="Fraunces"/>
                  <a:ea typeface="Fraunces"/>
                  <a:cs typeface="Fraunces"/>
                  <a:sym typeface="Fraunces"/>
                </a:rPr>
                <a:t>Lý do sử dụng:</a:t>
              </a:r>
            </a:p>
            <a:p>
              <a:pPr algn="l">
                <a:lnSpc>
                  <a:spcPts val="4059"/>
                </a:lnSpc>
              </a:pPr>
              <a:r>
                <a:rPr lang="en-US" sz="2899">
                  <a:solidFill>
                    <a:srgbClr val="141414"/>
                  </a:solidFill>
                  <a:latin typeface="Fraunces"/>
                  <a:ea typeface="Fraunces"/>
                  <a:cs typeface="Fraunces"/>
                  <a:sym typeface="Fraunces"/>
                </a:rPr>
                <a:t>Miễn phí, dễ cài đặt, phổ biến trong phát triển web.</a:t>
              </a:r>
            </a:p>
            <a:p>
              <a:pPr algn="l">
                <a:lnSpc>
                  <a:spcPts val="4059"/>
                </a:lnSpc>
              </a:pPr>
              <a:r>
                <a:rPr lang="en-US" sz="2899">
                  <a:solidFill>
                    <a:srgbClr val="141414"/>
                  </a:solidFill>
                  <a:latin typeface="Fraunces"/>
                  <a:ea typeface="Fraunces"/>
                  <a:cs typeface="Fraunces"/>
                  <a:sym typeface="Fraunces"/>
                </a:rPr>
                <a:t>Hỗ trợ tốt cho PHP thông qua MySQLi hoặc PDO.</a:t>
              </a:r>
            </a:p>
            <a:p>
              <a:pPr algn="l">
                <a:lnSpc>
                  <a:spcPts val="4059"/>
                </a:lnSpc>
              </a:pPr>
              <a:r>
                <a:rPr lang="en-US" sz="2899">
                  <a:solidFill>
                    <a:srgbClr val="141414"/>
                  </a:solidFill>
                  <a:latin typeface="Fraunces"/>
                  <a:ea typeface="Fraunces"/>
                  <a:cs typeface="Fraunces"/>
                  <a:sym typeface="Fraunces"/>
                </a:rPr>
                <a:t>Hiệu năng cao, dễ quản lý bằng phpMyAdmin.</a:t>
              </a:r>
            </a:p>
            <a:p>
              <a:pPr marL="626107" lvl="1" indent="-313054" algn="l">
                <a:lnSpc>
                  <a:spcPts val="4059"/>
                </a:lnSpc>
                <a:buFont typeface="Arial"/>
                <a:buChar char="•"/>
              </a:pPr>
              <a:r>
                <a:rPr lang="en-US" sz="2899">
                  <a:solidFill>
                    <a:srgbClr val="141414"/>
                  </a:solidFill>
                  <a:latin typeface="Fraunces"/>
                  <a:ea typeface="Fraunces"/>
                  <a:cs typeface="Fraunces"/>
                  <a:sym typeface="Fraunces"/>
                </a:rPr>
                <a:t>Vai trò:</a:t>
              </a:r>
            </a:p>
            <a:p>
              <a:pPr algn="l">
                <a:lnSpc>
                  <a:spcPts val="4059"/>
                </a:lnSpc>
              </a:pPr>
              <a:r>
                <a:rPr lang="en-US" sz="2899">
                  <a:solidFill>
                    <a:srgbClr val="141414"/>
                  </a:solidFill>
                  <a:latin typeface="Fraunces"/>
                  <a:ea typeface="Fraunces"/>
                  <a:cs typeface="Fraunces"/>
                  <a:sym typeface="Fraunces"/>
                </a:rPr>
                <a:t>Lưu trữ dữ liệu người dùng, thông tin hệ thống và toàn bộ dữ liệu nghiệp vụ của đ</a:t>
              </a:r>
            </a:p>
            <a:p>
              <a:pPr algn="l">
                <a:lnSpc>
                  <a:spcPts val="4059"/>
                </a:lnSpc>
              </a:pPr>
              <a:endParaRPr lang="en-US" sz="2899">
                <a:solidFill>
                  <a:srgbClr val="141414"/>
                </a:solidFill>
                <a:latin typeface="Fraunces"/>
                <a:ea typeface="Fraunces"/>
                <a:cs typeface="Fraunces"/>
                <a:sym typeface="Fraunces"/>
              </a:endParaRPr>
            </a:p>
            <a:p>
              <a:pPr marL="0" lvl="0" indent="0" algn="l">
                <a:lnSpc>
                  <a:spcPts val="4059"/>
                </a:lnSpc>
                <a:spcBef>
                  <a:spcPct val="0"/>
                </a:spcBef>
              </a:pPr>
              <a:endParaRPr lang="en-US" sz="2899">
                <a:solidFill>
                  <a:srgbClr val="141414"/>
                </a:solidFill>
                <a:latin typeface="Fraunces"/>
                <a:ea typeface="Fraunces"/>
                <a:cs typeface="Fraunces"/>
                <a:sym typeface="Fraunces"/>
              </a:endParaRPr>
            </a:p>
          </p:txBody>
        </p:sp>
      </p:grpSp>
      <p:sp>
        <p:nvSpPr>
          <p:cNvPr id="6" name="Freeform 6"/>
          <p:cNvSpPr/>
          <p:nvPr/>
        </p:nvSpPr>
        <p:spPr>
          <a:xfrm>
            <a:off x="0" y="2822143"/>
            <a:ext cx="6340554" cy="5009038"/>
          </a:xfrm>
          <a:custGeom>
            <a:avLst/>
            <a:gdLst/>
            <a:ahLst/>
            <a:cxnLst/>
            <a:rect l="l" t="t" r="r" b="b"/>
            <a:pathLst>
              <a:path w="6340554" h="5009038">
                <a:moveTo>
                  <a:pt x="0" y="0"/>
                </a:moveTo>
                <a:lnTo>
                  <a:pt x="6340554" y="0"/>
                </a:lnTo>
                <a:lnTo>
                  <a:pt x="6340554" y="5009038"/>
                </a:lnTo>
                <a:lnTo>
                  <a:pt x="0" y="5009038"/>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sp>
      <p:sp>
        <p:nvSpPr>
          <p:cNvPr id="7" name="Freeform 7"/>
          <p:cNvSpPr/>
          <p:nvPr/>
        </p:nvSpPr>
        <p:spPr>
          <a:xfrm>
            <a:off x="12354408" y="2391207"/>
            <a:ext cx="5933592" cy="3838842"/>
          </a:xfrm>
          <a:custGeom>
            <a:avLst/>
            <a:gdLst/>
            <a:ahLst/>
            <a:cxnLst/>
            <a:rect l="l" t="t" r="r" b="b"/>
            <a:pathLst>
              <a:path w="5933592" h="3838842">
                <a:moveTo>
                  <a:pt x="0" y="0"/>
                </a:moveTo>
                <a:lnTo>
                  <a:pt x="5933592" y="0"/>
                </a:lnTo>
                <a:lnTo>
                  <a:pt x="5933592" y="3838843"/>
                </a:lnTo>
                <a:lnTo>
                  <a:pt x="0" y="3838843"/>
                </a:lnTo>
                <a:lnTo>
                  <a:pt x="0" y="0"/>
                </a:lnTo>
                <a:close/>
              </a:path>
            </a:pathLst>
          </a:custGeom>
          <a:blipFill>
            <a:blip r:embed="rId6">
              <a:alphaModFix amt="16000"/>
              <a:extLst>
                <a:ext uri="{96DAC541-7B7A-43D3-8B79-37D633B846F1}">
                  <asvg:svgBlip xmlns:asvg="http://schemas.microsoft.com/office/drawing/2016/SVG/main" r:embed="rId7"/>
                </a:ext>
              </a:extLst>
            </a:blip>
            <a:stretch>
              <a:fillRect/>
            </a:stretch>
          </a:blipFill>
        </p:spPr>
      </p:sp>
      <p:sp>
        <p:nvSpPr>
          <p:cNvPr id="8" name="Freeform 8"/>
          <p:cNvSpPr/>
          <p:nvPr/>
        </p:nvSpPr>
        <p:spPr>
          <a:xfrm>
            <a:off x="6841165" y="2017003"/>
            <a:ext cx="5055505" cy="6619319"/>
          </a:xfrm>
          <a:custGeom>
            <a:avLst/>
            <a:gdLst/>
            <a:ahLst/>
            <a:cxnLst/>
            <a:rect l="l" t="t" r="r" b="b"/>
            <a:pathLst>
              <a:path w="5055505" h="6619319">
                <a:moveTo>
                  <a:pt x="0" y="0"/>
                </a:moveTo>
                <a:lnTo>
                  <a:pt x="5055505" y="0"/>
                </a:lnTo>
                <a:lnTo>
                  <a:pt x="5055505" y="6619319"/>
                </a:lnTo>
                <a:lnTo>
                  <a:pt x="0" y="6619319"/>
                </a:lnTo>
                <a:lnTo>
                  <a:pt x="0" y="0"/>
                </a:lnTo>
                <a:close/>
              </a:path>
            </a:pathLst>
          </a:custGeom>
          <a:blipFill>
            <a:blip r:embed="rId8">
              <a:alphaModFix amt="18999"/>
            </a:blip>
            <a:stretch>
              <a:fillRect/>
            </a:stretch>
          </a:blipFill>
        </p:spPr>
      </p:sp>
      <p:sp>
        <p:nvSpPr>
          <p:cNvPr id="9" name="Freeform 9"/>
          <p:cNvSpPr/>
          <p:nvPr/>
        </p:nvSpPr>
        <p:spPr>
          <a:xfrm>
            <a:off x="4990769" y="0"/>
            <a:ext cx="1681271" cy="2604786"/>
          </a:xfrm>
          <a:custGeom>
            <a:avLst/>
            <a:gdLst/>
            <a:ahLst/>
            <a:cxnLst/>
            <a:rect l="l" t="t" r="r" b="b"/>
            <a:pathLst>
              <a:path w="1681271" h="2604786">
                <a:moveTo>
                  <a:pt x="0" y="0"/>
                </a:moveTo>
                <a:lnTo>
                  <a:pt x="1681271" y="0"/>
                </a:lnTo>
                <a:lnTo>
                  <a:pt x="1681271" y="2604786"/>
                </a:lnTo>
                <a:lnTo>
                  <a:pt x="0" y="2604786"/>
                </a:lnTo>
                <a:lnTo>
                  <a:pt x="0" y="0"/>
                </a:lnTo>
                <a:close/>
              </a:path>
            </a:pathLst>
          </a:custGeom>
          <a:blipFill>
            <a:blip r:embed="rId9">
              <a:alphaModFix amt="77000"/>
              <a:extLst>
                <a:ext uri="{96DAC541-7B7A-43D3-8B79-37D633B846F1}">
                  <asvg:svgBlip xmlns:asvg="http://schemas.microsoft.com/office/drawing/2016/SVG/main" r:embed="rId10"/>
                </a:ext>
              </a:extLst>
            </a:blip>
            <a:stretch>
              <a:fillRect/>
            </a:stretch>
          </a:blipFill>
        </p:spPr>
      </p:sp>
      <p:sp>
        <p:nvSpPr>
          <p:cNvPr id="10" name="Freeform 10"/>
          <p:cNvSpPr/>
          <p:nvPr/>
        </p:nvSpPr>
        <p:spPr>
          <a:xfrm>
            <a:off x="0" y="8540066"/>
            <a:ext cx="6002854" cy="1838374"/>
          </a:xfrm>
          <a:custGeom>
            <a:avLst/>
            <a:gdLst/>
            <a:ahLst/>
            <a:cxnLst/>
            <a:rect l="l" t="t" r="r" b="b"/>
            <a:pathLst>
              <a:path w="6002854" h="1838374">
                <a:moveTo>
                  <a:pt x="0" y="0"/>
                </a:moveTo>
                <a:lnTo>
                  <a:pt x="6002854" y="0"/>
                </a:lnTo>
                <a:lnTo>
                  <a:pt x="6002854" y="1838374"/>
                </a:lnTo>
                <a:lnTo>
                  <a:pt x="0" y="183837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11" name="Group 11"/>
          <p:cNvGrpSpPr/>
          <p:nvPr/>
        </p:nvGrpSpPr>
        <p:grpSpPr>
          <a:xfrm>
            <a:off x="183577" y="-180833"/>
            <a:ext cx="5242647" cy="9042963"/>
            <a:chOff x="0" y="0"/>
            <a:chExt cx="6990196" cy="12057284"/>
          </a:xfrm>
        </p:grpSpPr>
        <p:sp>
          <p:nvSpPr>
            <p:cNvPr id="12" name="TextBox 12"/>
            <p:cNvSpPr txBox="1"/>
            <p:nvPr/>
          </p:nvSpPr>
          <p:spPr>
            <a:xfrm>
              <a:off x="0" y="400386"/>
              <a:ext cx="6990196" cy="1793716"/>
            </a:xfrm>
            <a:prstGeom prst="rect">
              <a:avLst/>
            </a:prstGeom>
          </p:spPr>
          <p:txBody>
            <a:bodyPr lIns="0" tIns="0" rIns="0" bIns="0" rtlCol="0" anchor="t">
              <a:spAutoFit/>
            </a:bodyPr>
            <a:lstStyle/>
            <a:p>
              <a:pPr marL="0" lvl="0" indent="0" algn="l">
                <a:lnSpc>
                  <a:spcPts val="5140"/>
                </a:lnSpc>
                <a:spcBef>
                  <a:spcPct val="0"/>
                </a:spcBef>
              </a:pPr>
              <a:r>
                <a:rPr lang="en-US" sz="5140" b="1" spc="-154">
                  <a:solidFill>
                    <a:srgbClr val="141414"/>
                  </a:solidFill>
                  <a:latin typeface="Fraunces Bold"/>
                  <a:ea typeface="Fraunces Bold"/>
                  <a:cs typeface="Fraunces Bold"/>
                  <a:sym typeface="Fraunces Bold"/>
                </a:rPr>
                <a:t>Công nghệ sử dụng </a:t>
              </a:r>
            </a:p>
          </p:txBody>
        </p:sp>
        <p:sp>
          <p:nvSpPr>
            <p:cNvPr id="13" name="TextBox 13"/>
            <p:cNvSpPr txBox="1"/>
            <p:nvPr/>
          </p:nvSpPr>
          <p:spPr>
            <a:xfrm>
              <a:off x="0" y="2807019"/>
              <a:ext cx="6990196" cy="9549982"/>
            </a:xfrm>
            <a:prstGeom prst="rect">
              <a:avLst/>
            </a:prstGeom>
          </p:spPr>
          <p:txBody>
            <a:bodyPr lIns="0" tIns="0" rIns="0" bIns="0" rtlCol="0" anchor="t">
              <a:spAutoFit/>
            </a:bodyPr>
            <a:lstStyle/>
            <a:p>
              <a:pPr algn="l">
                <a:lnSpc>
                  <a:spcPts val="4086"/>
                </a:lnSpc>
              </a:pPr>
              <a:r>
                <a:rPr lang="en-US" sz="2918">
                  <a:solidFill>
                    <a:srgbClr val="141414"/>
                  </a:solidFill>
                  <a:latin typeface="Fraunces"/>
                  <a:ea typeface="Fraunces"/>
                  <a:cs typeface="Fraunces"/>
                  <a:sym typeface="Fraunces"/>
                </a:rPr>
                <a:t>HTML5:</a:t>
              </a:r>
            </a:p>
            <a:p>
              <a:pPr marL="630123" lvl="1" indent="-315062" algn="l">
                <a:lnSpc>
                  <a:spcPts val="4086"/>
                </a:lnSpc>
                <a:buFont typeface="Arial"/>
                <a:buChar char="•"/>
              </a:pPr>
              <a:r>
                <a:rPr lang="en-US" sz="2918">
                  <a:solidFill>
                    <a:srgbClr val="141414"/>
                  </a:solidFill>
                  <a:latin typeface="Fraunces"/>
                  <a:ea typeface="Fraunces"/>
                  <a:cs typeface="Fraunces"/>
                  <a:sym typeface="Fraunces"/>
                </a:rPr>
                <a:t>Dùng để xậy dựng cấu trúc giao diện trang wed</a:t>
              </a:r>
            </a:p>
            <a:p>
              <a:pPr algn="l">
                <a:lnSpc>
                  <a:spcPts val="4086"/>
                </a:lnSpc>
              </a:pPr>
              <a:r>
                <a:rPr lang="en-US" sz="2918">
                  <a:solidFill>
                    <a:srgbClr val="141414"/>
                  </a:solidFill>
                  <a:latin typeface="Fraunces"/>
                  <a:ea typeface="Fraunces"/>
                  <a:cs typeface="Fraunces"/>
                  <a:sym typeface="Fraunces"/>
                </a:rPr>
                <a:t>CSS3:</a:t>
              </a:r>
            </a:p>
            <a:p>
              <a:pPr marL="626109" lvl="1" indent="-313054" algn="l">
                <a:lnSpc>
                  <a:spcPts val="4059"/>
                </a:lnSpc>
                <a:buFont typeface="Arial"/>
                <a:buChar char="•"/>
              </a:pPr>
              <a:r>
                <a:rPr lang="en-US" sz="2899">
                  <a:solidFill>
                    <a:srgbClr val="141414"/>
                  </a:solidFill>
                  <a:latin typeface="Fraunces"/>
                  <a:ea typeface="Fraunces"/>
                  <a:cs typeface="Fraunces"/>
                  <a:sym typeface="Fraunces"/>
                </a:rPr>
                <a:t>Dùng để thiết kế giao diện, bố cục, màu sắc và tối ưu trải nghiệm người dùng .</a:t>
              </a:r>
            </a:p>
            <a:p>
              <a:pPr algn="l">
                <a:lnSpc>
                  <a:spcPts val="4086"/>
                </a:lnSpc>
              </a:pPr>
              <a:r>
                <a:rPr lang="en-US" sz="2918">
                  <a:solidFill>
                    <a:srgbClr val="141414"/>
                  </a:solidFill>
                  <a:latin typeface="Fraunces"/>
                  <a:ea typeface="Fraunces"/>
                  <a:cs typeface="Fraunces"/>
                  <a:sym typeface="Fraunces"/>
                </a:rPr>
                <a:t>PHP:</a:t>
              </a:r>
            </a:p>
            <a:p>
              <a:pPr marL="630123" lvl="1" indent="-315062" algn="l">
                <a:lnSpc>
                  <a:spcPts val="4086"/>
                </a:lnSpc>
                <a:buFont typeface="Arial"/>
                <a:buChar char="•"/>
              </a:pPr>
              <a:r>
                <a:rPr lang="en-US" sz="2918">
                  <a:solidFill>
                    <a:srgbClr val="141414"/>
                  </a:solidFill>
                  <a:latin typeface="Fraunces"/>
                  <a:ea typeface="Fraunces"/>
                  <a:cs typeface="Fraunces"/>
                  <a:sym typeface="Fraunces"/>
                </a:rPr>
                <a:t>Ngôn ngữ lập trình phía server.</a:t>
              </a:r>
            </a:p>
            <a:p>
              <a:pPr marL="630123" lvl="1" indent="-315062" algn="l">
                <a:lnSpc>
                  <a:spcPts val="4086"/>
                </a:lnSpc>
                <a:buFont typeface="Arial"/>
                <a:buChar char="•"/>
              </a:pPr>
              <a:r>
                <a:rPr lang="en-US" sz="2918">
                  <a:solidFill>
                    <a:srgbClr val="141414"/>
                  </a:solidFill>
                  <a:latin typeface="Fraunces"/>
                  <a:ea typeface="Fraunces"/>
                  <a:cs typeface="Fraunces"/>
                  <a:sym typeface="Fraunces"/>
                </a:rPr>
                <a:t>Xử lý logic nghiệp vụ, kết nối và thao tác với cơ sở dữ liệu.</a:t>
              </a:r>
            </a:p>
            <a:p>
              <a:pPr marL="0" lvl="0" indent="0" algn="l">
                <a:lnSpc>
                  <a:spcPts val="4086"/>
                </a:lnSpc>
                <a:spcBef>
                  <a:spcPct val="0"/>
                </a:spcBef>
              </a:pPr>
              <a:endParaRPr lang="en-US" sz="2918">
                <a:solidFill>
                  <a:srgbClr val="141414"/>
                </a:solidFill>
                <a:latin typeface="Fraunces"/>
                <a:ea typeface="Fraunces"/>
                <a:cs typeface="Fraunces"/>
                <a:sym typeface="Fraunces"/>
              </a:endParaRPr>
            </a:p>
          </p:txBody>
        </p:sp>
      </p:grpSp>
      <p:grpSp>
        <p:nvGrpSpPr>
          <p:cNvPr id="14" name="Group 14"/>
          <p:cNvGrpSpPr/>
          <p:nvPr/>
        </p:nvGrpSpPr>
        <p:grpSpPr>
          <a:xfrm>
            <a:off x="12692433" y="455334"/>
            <a:ext cx="5456668" cy="6462991"/>
            <a:chOff x="0" y="400049"/>
            <a:chExt cx="7275558" cy="8617320"/>
          </a:xfrm>
        </p:grpSpPr>
        <p:sp>
          <p:nvSpPr>
            <p:cNvPr id="15" name="TextBox 15"/>
            <p:cNvSpPr txBox="1"/>
            <p:nvPr/>
          </p:nvSpPr>
          <p:spPr>
            <a:xfrm>
              <a:off x="0" y="400050"/>
              <a:ext cx="7275558" cy="1862258"/>
            </a:xfrm>
            <a:prstGeom prst="rect">
              <a:avLst/>
            </a:prstGeom>
          </p:spPr>
          <p:txBody>
            <a:bodyPr lIns="0" tIns="0" rIns="0" bIns="0" rtlCol="0" anchor="t">
              <a:spAutoFit/>
            </a:bodyPr>
            <a:lstStyle/>
            <a:p>
              <a:pPr marL="0" lvl="0" indent="0" algn="l">
                <a:lnSpc>
                  <a:spcPts val="5300"/>
                </a:lnSpc>
                <a:spcBef>
                  <a:spcPct val="0"/>
                </a:spcBef>
              </a:pPr>
              <a:r>
                <a:rPr lang="en-US" sz="5300" b="1" spc="-159">
                  <a:solidFill>
                    <a:srgbClr val="141414"/>
                  </a:solidFill>
                  <a:latin typeface="Fraunces Bold"/>
                  <a:ea typeface="Fraunces Bold"/>
                  <a:cs typeface="Fraunces Bold"/>
                  <a:sym typeface="Fraunces Bold"/>
                </a:rPr>
                <a:t>Công cụ phát triển</a:t>
              </a:r>
            </a:p>
          </p:txBody>
        </p:sp>
        <p:sp>
          <p:nvSpPr>
            <p:cNvPr id="16" name="TextBox 16"/>
            <p:cNvSpPr txBox="1"/>
            <p:nvPr/>
          </p:nvSpPr>
          <p:spPr>
            <a:xfrm>
              <a:off x="0" y="2895759"/>
              <a:ext cx="7275558" cy="6121612"/>
            </a:xfrm>
            <a:prstGeom prst="rect">
              <a:avLst/>
            </a:prstGeom>
          </p:spPr>
          <p:txBody>
            <a:bodyPr lIns="0" tIns="0" rIns="0" bIns="0" rtlCol="0" anchor="t">
              <a:spAutoFit/>
            </a:bodyPr>
            <a:lstStyle/>
            <a:p>
              <a:pPr marL="626107" lvl="1" indent="-313054" algn="l">
                <a:lnSpc>
                  <a:spcPts val="4059"/>
                </a:lnSpc>
                <a:buFont typeface="Arial"/>
                <a:buChar char="•"/>
              </a:pPr>
              <a:r>
                <a:rPr lang="en-US" sz="2899" dirty="0">
                  <a:solidFill>
                    <a:srgbClr val="141414"/>
                  </a:solidFill>
                  <a:latin typeface="Fraunces"/>
                  <a:ea typeface="Fraunces"/>
                  <a:cs typeface="Fraunces"/>
                  <a:sym typeface="Fraunces"/>
                </a:rPr>
                <a:t>Visual Studio Code /  </a:t>
              </a:r>
              <a:r>
                <a:rPr lang="en-US" sz="2899" dirty="0" err="1">
                  <a:solidFill>
                    <a:srgbClr val="141414"/>
                  </a:solidFill>
                  <a:latin typeface="Fraunces"/>
                  <a:ea typeface="Fraunces"/>
                  <a:cs typeface="Fraunces"/>
                  <a:sym typeface="Fraunces"/>
                </a:rPr>
                <a:t>PhpStorm</a:t>
              </a:r>
              <a:r>
                <a:rPr lang="en-US" sz="2899" dirty="0">
                  <a:solidFill>
                    <a:srgbClr val="141414"/>
                  </a:solidFill>
                  <a:latin typeface="Fraunces"/>
                  <a:ea typeface="Fraunces"/>
                  <a:cs typeface="Fraunces"/>
                  <a:sym typeface="Fraunces"/>
                </a:rPr>
                <a:t> (</a:t>
              </a:r>
              <a:r>
                <a:rPr lang="en-US" sz="2899" dirty="0" err="1">
                  <a:solidFill>
                    <a:srgbClr val="141414"/>
                  </a:solidFill>
                  <a:latin typeface="Fraunces"/>
                  <a:ea typeface="Fraunces"/>
                  <a:cs typeface="Fraunces"/>
                  <a:sym typeface="Fraunces"/>
                </a:rPr>
                <a:t>chỉnh</a:t>
              </a:r>
              <a:r>
                <a:rPr lang="en-US" sz="2899" dirty="0">
                  <a:solidFill>
                    <a:srgbClr val="141414"/>
                  </a:solidFill>
                  <a:latin typeface="Fraunces"/>
                  <a:ea typeface="Fraunces"/>
                  <a:cs typeface="Fraunces"/>
                  <a:sym typeface="Fraunces"/>
                </a:rPr>
                <a:t> </a:t>
              </a:r>
              <a:r>
                <a:rPr lang="en-US" sz="2899" dirty="0" err="1">
                  <a:solidFill>
                    <a:srgbClr val="141414"/>
                  </a:solidFill>
                  <a:latin typeface="Fraunces"/>
                  <a:ea typeface="Fraunces"/>
                  <a:cs typeface="Fraunces"/>
                  <a:sym typeface="Fraunces"/>
                </a:rPr>
                <a:t>sửa</a:t>
              </a:r>
              <a:r>
                <a:rPr lang="en-US" sz="2899" dirty="0">
                  <a:solidFill>
                    <a:srgbClr val="141414"/>
                  </a:solidFill>
                  <a:latin typeface="Fraunces"/>
                  <a:ea typeface="Fraunces"/>
                  <a:cs typeface="Fraunces"/>
                  <a:sym typeface="Fraunces"/>
                </a:rPr>
                <a:t> </a:t>
              </a:r>
              <a:r>
                <a:rPr lang="en-US" sz="2899" dirty="0" err="1">
                  <a:solidFill>
                    <a:srgbClr val="141414"/>
                  </a:solidFill>
                  <a:latin typeface="Fraunces"/>
                  <a:ea typeface="Fraunces"/>
                  <a:cs typeface="Fraunces"/>
                  <a:sym typeface="Fraunces"/>
                </a:rPr>
                <a:t>mã</a:t>
              </a:r>
              <a:r>
                <a:rPr lang="en-US" sz="2899" dirty="0">
                  <a:solidFill>
                    <a:srgbClr val="141414"/>
                  </a:solidFill>
                  <a:latin typeface="Fraunces"/>
                  <a:ea typeface="Fraunces"/>
                  <a:cs typeface="Fraunces"/>
                  <a:sym typeface="Fraunces"/>
                </a:rPr>
                <a:t> </a:t>
              </a:r>
              <a:r>
                <a:rPr lang="en-US" sz="2899" dirty="0" err="1">
                  <a:solidFill>
                    <a:srgbClr val="141414"/>
                  </a:solidFill>
                  <a:latin typeface="Fraunces"/>
                  <a:ea typeface="Fraunces"/>
                  <a:cs typeface="Fraunces"/>
                  <a:sym typeface="Fraunces"/>
                </a:rPr>
                <a:t>nguồn</a:t>
              </a:r>
              <a:r>
                <a:rPr lang="en-US" sz="2899" dirty="0">
                  <a:solidFill>
                    <a:srgbClr val="141414"/>
                  </a:solidFill>
                  <a:latin typeface="Fraunces"/>
                  <a:ea typeface="Fraunces"/>
                  <a:cs typeface="Fraunces"/>
                  <a:sym typeface="Fraunces"/>
                </a:rPr>
                <a:t>)</a:t>
              </a:r>
            </a:p>
            <a:p>
              <a:pPr marL="626107" lvl="1" indent="-313054" algn="l">
                <a:lnSpc>
                  <a:spcPts val="4059"/>
                </a:lnSpc>
                <a:buFont typeface="Arial"/>
                <a:buChar char="•"/>
              </a:pPr>
              <a:r>
                <a:rPr lang="en-US" sz="2899" dirty="0">
                  <a:solidFill>
                    <a:srgbClr val="141414"/>
                  </a:solidFill>
                  <a:latin typeface="Fraunces"/>
                  <a:ea typeface="Fraunces"/>
                  <a:cs typeface="Fraunces"/>
                  <a:sym typeface="Fraunces"/>
                </a:rPr>
                <a:t>XAMPP / WAMP / </a:t>
              </a:r>
              <a:r>
                <a:rPr lang="en-US" sz="2899" dirty="0" err="1">
                  <a:solidFill>
                    <a:srgbClr val="141414"/>
                  </a:solidFill>
                  <a:latin typeface="Fraunces"/>
                  <a:ea typeface="Fraunces"/>
                  <a:cs typeface="Fraunces"/>
                  <a:sym typeface="Fraunces"/>
                </a:rPr>
                <a:t>Laragon</a:t>
              </a:r>
              <a:r>
                <a:rPr lang="en-US" sz="2899" dirty="0">
                  <a:solidFill>
                    <a:srgbClr val="141414"/>
                  </a:solidFill>
                  <a:latin typeface="Fraunces"/>
                  <a:ea typeface="Fraunces"/>
                  <a:cs typeface="Fraunces"/>
                  <a:sym typeface="Fraunces"/>
                </a:rPr>
                <a:t> (</a:t>
              </a:r>
              <a:r>
                <a:rPr lang="en-US" sz="2899" dirty="0" err="1">
                  <a:solidFill>
                    <a:srgbClr val="141414"/>
                  </a:solidFill>
                  <a:latin typeface="Fraunces"/>
                  <a:ea typeface="Fraunces"/>
                  <a:cs typeface="Fraunces"/>
                  <a:sym typeface="Fraunces"/>
                </a:rPr>
                <a:t>chạy</a:t>
              </a:r>
              <a:r>
                <a:rPr lang="en-US" sz="2899" dirty="0">
                  <a:solidFill>
                    <a:srgbClr val="141414"/>
                  </a:solidFill>
                  <a:latin typeface="Fraunces"/>
                  <a:ea typeface="Fraunces"/>
                  <a:cs typeface="Fraunces"/>
                  <a:sym typeface="Fraunces"/>
                </a:rPr>
                <a:t> Apache + PHP + MySQL)</a:t>
              </a:r>
            </a:p>
            <a:p>
              <a:pPr marL="626107" lvl="1" indent="-313054" algn="l">
                <a:lnSpc>
                  <a:spcPts val="4059"/>
                </a:lnSpc>
                <a:buFont typeface="Arial"/>
                <a:buChar char="•"/>
              </a:pPr>
              <a:r>
                <a:rPr lang="en-US" sz="2899" dirty="0">
                  <a:solidFill>
                    <a:srgbClr val="141414"/>
                  </a:solidFill>
                  <a:latin typeface="Fraunces"/>
                  <a:ea typeface="Fraunces"/>
                  <a:cs typeface="Fraunces"/>
                  <a:sym typeface="Fraunces"/>
                </a:rPr>
                <a:t>PhpMyAdmin (</a:t>
              </a:r>
              <a:r>
                <a:rPr lang="en-US" sz="2899" dirty="0" err="1">
                  <a:solidFill>
                    <a:srgbClr val="141414"/>
                  </a:solidFill>
                  <a:latin typeface="Fraunces"/>
                  <a:ea typeface="Fraunces"/>
                  <a:cs typeface="Fraunces"/>
                  <a:sym typeface="Fraunces"/>
                </a:rPr>
                <a:t>quản</a:t>
              </a:r>
              <a:r>
                <a:rPr lang="en-US" sz="2899" dirty="0">
                  <a:solidFill>
                    <a:srgbClr val="141414"/>
                  </a:solidFill>
                  <a:latin typeface="Fraunces"/>
                  <a:ea typeface="Fraunces"/>
                  <a:cs typeface="Fraunces"/>
                  <a:sym typeface="Fraunces"/>
                </a:rPr>
                <a:t> </a:t>
              </a:r>
              <a:r>
                <a:rPr lang="en-US" sz="2899" dirty="0" err="1">
                  <a:solidFill>
                    <a:srgbClr val="141414"/>
                  </a:solidFill>
                  <a:latin typeface="Fraunces"/>
                  <a:ea typeface="Fraunces"/>
                  <a:cs typeface="Fraunces"/>
                  <a:sym typeface="Fraunces"/>
                </a:rPr>
                <a:t>lý</a:t>
              </a:r>
              <a:r>
                <a:rPr lang="en-US" sz="2899" dirty="0">
                  <a:solidFill>
                    <a:srgbClr val="141414"/>
                  </a:solidFill>
                  <a:latin typeface="Fraunces"/>
                  <a:ea typeface="Fraunces"/>
                  <a:cs typeface="Fraunces"/>
                  <a:sym typeface="Fraunces"/>
                </a:rPr>
                <a:t> </a:t>
              </a:r>
              <a:r>
                <a:rPr lang="en-US" sz="2899" dirty="0" err="1">
                  <a:solidFill>
                    <a:srgbClr val="141414"/>
                  </a:solidFill>
                  <a:latin typeface="Fraunces"/>
                  <a:ea typeface="Fraunces"/>
                  <a:cs typeface="Fraunces"/>
                  <a:sym typeface="Fraunces"/>
                </a:rPr>
                <a:t>cơ</a:t>
              </a:r>
              <a:r>
                <a:rPr lang="en-US" sz="2899" dirty="0">
                  <a:solidFill>
                    <a:srgbClr val="141414"/>
                  </a:solidFill>
                  <a:latin typeface="Fraunces"/>
                  <a:ea typeface="Fraunces"/>
                  <a:cs typeface="Fraunces"/>
                  <a:sym typeface="Fraunces"/>
                </a:rPr>
                <a:t> </a:t>
              </a:r>
              <a:r>
                <a:rPr lang="en-US" sz="2899" dirty="0" err="1">
                  <a:solidFill>
                    <a:srgbClr val="141414"/>
                  </a:solidFill>
                  <a:latin typeface="Fraunces"/>
                  <a:ea typeface="Fraunces"/>
                  <a:cs typeface="Fraunces"/>
                  <a:sym typeface="Fraunces"/>
                </a:rPr>
                <a:t>sở</a:t>
              </a:r>
              <a:r>
                <a:rPr lang="en-US" sz="2899" dirty="0">
                  <a:solidFill>
                    <a:srgbClr val="141414"/>
                  </a:solidFill>
                  <a:latin typeface="Fraunces"/>
                  <a:ea typeface="Fraunces"/>
                  <a:cs typeface="Fraunces"/>
                  <a:sym typeface="Fraunces"/>
                </a:rPr>
                <a:t> </a:t>
              </a:r>
              <a:r>
                <a:rPr lang="en-US" sz="2899" dirty="0" err="1">
                  <a:solidFill>
                    <a:srgbClr val="141414"/>
                  </a:solidFill>
                  <a:latin typeface="Fraunces"/>
                  <a:ea typeface="Fraunces"/>
                  <a:cs typeface="Fraunces"/>
                  <a:sym typeface="Fraunces"/>
                </a:rPr>
                <a:t>dữ</a:t>
              </a:r>
              <a:r>
                <a:rPr lang="en-US" sz="2899" dirty="0">
                  <a:solidFill>
                    <a:srgbClr val="141414"/>
                  </a:solidFill>
                  <a:latin typeface="Fraunces"/>
                  <a:ea typeface="Fraunces"/>
                  <a:cs typeface="Fraunces"/>
                  <a:sym typeface="Fraunces"/>
                </a:rPr>
                <a:t> </a:t>
              </a:r>
              <a:r>
                <a:rPr lang="en-US" sz="2899" dirty="0" err="1">
                  <a:solidFill>
                    <a:srgbClr val="141414"/>
                  </a:solidFill>
                  <a:latin typeface="Fraunces"/>
                  <a:ea typeface="Fraunces"/>
                  <a:cs typeface="Fraunces"/>
                  <a:sym typeface="Fraunces"/>
                </a:rPr>
                <a:t>liệu</a:t>
              </a:r>
              <a:r>
                <a:rPr lang="en-US" sz="2899" dirty="0">
                  <a:solidFill>
                    <a:srgbClr val="141414"/>
                  </a:solidFill>
                  <a:latin typeface="Fraunces"/>
                  <a:ea typeface="Fraunces"/>
                  <a:cs typeface="Fraunces"/>
                  <a:sym typeface="Fraunces"/>
                </a:rPr>
                <a:t>)</a:t>
              </a:r>
            </a:p>
            <a:p>
              <a:pPr marL="0" lvl="0" indent="0" algn="l">
                <a:lnSpc>
                  <a:spcPts val="4059"/>
                </a:lnSpc>
                <a:spcBef>
                  <a:spcPct val="0"/>
                </a:spcBef>
              </a:pPr>
              <a:endParaRPr lang="en-US" sz="2899" dirty="0">
                <a:solidFill>
                  <a:srgbClr val="141414"/>
                </a:solidFill>
                <a:latin typeface="Fraunces"/>
                <a:ea typeface="Fraunces"/>
                <a:cs typeface="Fraunces"/>
                <a:sym typeface="Fraunces"/>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2A792"/>
        </a:solidFill>
        <a:effectLst/>
      </p:bgPr>
    </p:bg>
    <p:spTree>
      <p:nvGrpSpPr>
        <p:cNvPr id="1" name=""/>
        <p:cNvGrpSpPr/>
        <p:nvPr/>
      </p:nvGrpSpPr>
      <p:grpSpPr>
        <a:xfrm>
          <a:off x="0" y="0"/>
          <a:ext cx="0" cy="0"/>
          <a:chOff x="0" y="0"/>
          <a:chExt cx="0" cy="0"/>
        </a:xfrm>
      </p:grpSpPr>
      <p:sp>
        <p:nvSpPr>
          <p:cNvPr id="2" name="Freeform 2"/>
          <p:cNvSpPr/>
          <p:nvPr/>
        </p:nvSpPr>
        <p:spPr>
          <a:xfrm>
            <a:off x="1128156" y="1688669"/>
            <a:ext cx="16131144" cy="7742949"/>
          </a:xfrm>
          <a:custGeom>
            <a:avLst/>
            <a:gdLst/>
            <a:ahLst/>
            <a:cxnLst/>
            <a:rect l="l" t="t" r="r" b="b"/>
            <a:pathLst>
              <a:path w="16131144" h="7742949">
                <a:moveTo>
                  <a:pt x="0" y="0"/>
                </a:moveTo>
                <a:lnTo>
                  <a:pt x="16131144" y="0"/>
                </a:lnTo>
                <a:lnTo>
                  <a:pt x="16131144" y="7742950"/>
                </a:lnTo>
                <a:lnTo>
                  <a:pt x="0" y="77429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146010" y="3688234"/>
            <a:ext cx="12936888" cy="4533900"/>
          </a:xfrm>
          <a:prstGeom prst="rect">
            <a:avLst/>
          </a:prstGeom>
        </p:spPr>
        <p:txBody>
          <a:bodyPr lIns="0" tIns="0" rIns="0" bIns="0" rtlCol="0" anchor="t">
            <a:spAutoFit/>
          </a:bodyPr>
          <a:lstStyle/>
          <a:p>
            <a:pPr marL="712467" lvl="1" indent="-356233" algn="l">
              <a:lnSpc>
                <a:spcPts val="4619"/>
              </a:lnSpc>
              <a:buFont typeface="Arial"/>
              <a:buChar char="•"/>
            </a:pPr>
            <a:r>
              <a:rPr lang="en-US" sz="3299">
                <a:solidFill>
                  <a:srgbClr val="141414"/>
                </a:solidFill>
                <a:latin typeface="Fraunces"/>
                <a:ea typeface="Fraunces"/>
                <a:cs typeface="Fraunces"/>
                <a:sym typeface="Fraunces"/>
              </a:rPr>
              <a:t>Cho phép quản trị viên thêm một sản phẩm mới vào hệ thống.</a:t>
            </a:r>
          </a:p>
          <a:p>
            <a:pPr marL="712467" lvl="1" indent="-356233" algn="l">
              <a:lnSpc>
                <a:spcPts val="4619"/>
              </a:lnSpc>
              <a:buFont typeface="Arial"/>
              <a:buChar char="•"/>
            </a:pPr>
            <a:r>
              <a:rPr lang="en-US" sz="3299">
                <a:solidFill>
                  <a:srgbClr val="141414"/>
                </a:solidFill>
                <a:latin typeface="Fraunces"/>
                <a:ea typeface="Fraunces"/>
                <a:cs typeface="Fraunces"/>
                <a:sym typeface="Fraunces"/>
              </a:rPr>
              <a:t> Thu thập đầy đủ thông tin sản phẩm từ form nhập liệu.</a:t>
            </a:r>
          </a:p>
          <a:p>
            <a:pPr marL="712467" lvl="1" indent="-356233" algn="l">
              <a:lnSpc>
                <a:spcPts val="4619"/>
              </a:lnSpc>
              <a:buFont typeface="Arial"/>
              <a:buChar char="•"/>
            </a:pPr>
            <a:r>
              <a:rPr lang="en-US" sz="3299">
                <a:solidFill>
                  <a:srgbClr val="141414"/>
                </a:solidFill>
                <a:latin typeface="Fraunces"/>
                <a:ea typeface="Fraunces"/>
                <a:cs typeface="Fraunces"/>
                <a:sym typeface="Fraunces"/>
              </a:rPr>
              <a:t> Kiểm tra tính hợp lệ của dữ liệu (không để trống tên, giá, số lượng, danh mục…).</a:t>
            </a:r>
          </a:p>
          <a:p>
            <a:pPr marL="712467" lvl="1" indent="-356233" algn="l">
              <a:lnSpc>
                <a:spcPts val="4619"/>
              </a:lnSpc>
              <a:buFont typeface="Arial"/>
              <a:buChar char="•"/>
            </a:pPr>
            <a:r>
              <a:rPr lang="en-US" sz="3299">
                <a:solidFill>
                  <a:srgbClr val="141414"/>
                </a:solidFill>
                <a:latin typeface="Fraunces"/>
                <a:ea typeface="Fraunces"/>
                <a:cs typeface="Fraunces"/>
                <a:sym typeface="Fraunces"/>
              </a:rPr>
              <a:t> Lưu sản phẩm vào cơ sở dữ liệu.</a:t>
            </a:r>
          </a:p>
          <a:p>
            <a:pPr marL="712467" lvl="1" indent="-356233" algn="l">
              <a:lnSpc>
                <a:spcPts val="4619"/>
              </a:lnSpc>
              <a:buFont typeface="Arial"/>
              <a:buChar char="•"/>
            </a:pPr>
            <a:r>
              <a:rPr lang="en-US" sz="3299">
                <a:solidFill>
                  <a:srgbClr val="141414"/>
                </a:solidFill>
                <a:latin typeface="Fraunces"/>
                <a:ea typeface="Fraunces"/>
                <a:cs typeface="Fraunces"/>
                <a:sym typeface="Fraunces"/>
              </a:rPr>
              <a:t> Upload và lưu trữ hình ảnh sản phẩm,đảm bảo sản phẩm mới xuất hiện trong danh sách sản phẩm ngay sau khi thêm.</a:t>
            </a:r>
          </a:p>
          <a:p>
            <a:pPr algn="l">
              <a:lnSpc>
                <a:spcPts val="3779"/>
              </a:lnSpc>
            </a:pPr>
            <a:endParaRPr lang="en-US" sz="3299">
              <a:solidFill>
                <a:srgbClr val="141414"/>
              </a:solidFill>
              <a:latin typeface="Fraunces"/>
              <a:ea typeface="Fraunces"/>
              <a:cs typeface="Fraunces"/>
              <a:sym typeface="Fraunces"/>
            </a:endParaRPr>
          </a:p>
        </p:txBody>
      </p:sp>
      <p:sp>
        <p:nvSpPr>
          <p:cNvPr id="4" name="TextBox 4"/>
          <p:cNvSpPr txBox="1"/>
          <p:nvPr/>
        </p:nvSpPr>
        <p:spPr>
          <a:xfrm>
            <a:off x="3935097" y="2689488"/>
            <a:ext cx="9766303" cy="882650"/>
          </a:xfrm>
          <a:prstGeom prst="rect">
            <a:avLst/>
          </a:prstGeom>
        </p:spPr>
        <p:txBody>
          <a:bodyPr lIns="0" tIns="0" rIns="0" bIns="0" rtlCol="0" anchor="t">
            <a:spAutoFit/>
          </a:bodyPr>
          <a:lstStyle/>
          <a:p>
            <a:pPr marL="0" lvl="0" indent="0" algn="l">
              <a:lnSpc>
                <a:spcPts val="7149"/>
              </a:lnSpc>
            </a:pPr>
            <a:r>
              <a:rPr lang="en-US" sz="5499" b="1" spc="-164">
                <a:solidFill>
                  <a:srgbClr val="141414"/>
                </a:solidFill>
                <a:latin typeface="Fraunces Bold"/>
                <a:ea typeface="Fraunces Bold"/>
                <a:cs typeface="Fraunces Bold"/>
                <a:sym typeface="Fraunces Bold"/>
              </a:rPr>
              <a:t>5.Chức năng thêm sản phẩm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2A792"/>
        </a:solidFill>
        <a:effectLst/>
      </p:bgPr>
    </p:bg>
    <p:spTree>
      <p:nvGrpSpPr>
        <p:cNvPr id="1" name=""/>
        <p:cNvGrpSpPr/>
        <p:nvPr/>
      </p:nvGrpSpPr>
      <p:grpSpPr>
        <a:xfrm>
          <a:off x="0" y="0"/>
          <a:ext cx="0" cy="0"/>
          <a:chOff x="0" y="0"/>
          <a:chExt cx="0" cy="0"/>
        </a:xfrm>
      </p:grpSpPr>
      <p:sp>
        <p:nvSpPr>
          <p:cNvPr id="2" name="Freeform 2"/>
          <p:cNvSpPr/>
          <p:nvPr/>
        </p:nvSpPr>
        <p:spPr>
          <a:xfrm>
            <a:off x="0" y="2108771"/>
            <a:ext cx="18288000" cy="6317069"/>
          </a:xfrm>
          <a:custGeom>
            <a:avLst/>
            <a:gdLst/>
            <a:ahLst/>
            <a:cxnLst/>
            <a:rect l="l" t="t" r="r" b="b"/>
            <a:pathLst>
              <a:path w="18288000" h="6317069">
                <a:moveTo>
                  <a:pt x="0" y="0"/>
                </a:moveTo>
                <a:lnTo>
                  <a:pt x="18288000" y="0"/>
                </a:lnTo>
                <a:lnTo>
                  <a:pt x="18288000" y="6317069"/>
                </a:lnTo>
                <a:lnTo>
                  <a:pt x="0" y="6317069"/>
                </a:lnTo>
                <a:lnTo>
                  <a:pt x="0" y="0"/>
                </a:lnTo>
                <a:close/>
              </a:path>
            </a:pathLst>
          </a:custGeom>
          <a:blipFill>
            <a:blip r:embed="rId2"/>
            <a:stretch>
              <a:fillRect l="-1748" r="-1748"/>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2A792"/>
        </a:solidFill>
        <a:effectLst/>
      </p:bgPr>
    </p:bg>
    <p:spTree>
      <p:nvGrpSpPr>
        <p:cNvPr id="1" name=""/>
        <p:cNvGrpSpPr/>
        <p:nvPr/>
      </p:nvGrpSpPr>
      <p:grpSpPr>
        <a:xfrm>
          <a:off x="0" y="0"/>
          <a:ext cx="0" cy="0"/>
          <a:chOff x="0" y="0"/>
          <a:chExt cx="0" cy="0"/>
        </a:xfrm>
      </p:grpSpPr>
      <p:sp>
        <p:nvSpPr>
          <p:cNvPr id="2" name="Freeform 2"/>
          <p:cNvSpPr/>
          <p:nvPr/>
        </p:nvSpPr>
        <p:spPr>
          <a:xfrm>
            <a:off x="3550213" y="1682443"/>
            <a:ext cx="11768321" cy="7575857"/>
          </a:xfrm>
          <a:custGeom>
            <a:avLst/>
            <a:gdLst/>
            <a:ahLst/>
            <a:cxnLst/>
            <a:rect l="l" t="t" r="r" b="b"/>
            <a:pathLst>
              <a:path w="11768321" h="7575857">
                <a:moveTo>
                  <a:pt x="0" y="0"/>
                </a:moveTo>
                <a:lnTo>
                  <a:pt x="11768321" y="0"/>
                </a:lnTo>
                <a:lnTo>
                  <a:pt x="11768321" y="7575857"/>
                </a:lnTo>
                <a:lnTo>
                  <a:pt x="0" y="75758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4113942" y="3492935"/>
            <a:ext cx="10640864" cy="4833620"/>
          </a:xfrm>
          <a:prstGeom prst="rect">
            <a:avLst/>
          </a:prstGeom>
        </p:spPr>
        <p:txBody>
          <a:bodyPr lIns="0" tIns="0" rIns="0" bIns="0" rtlCol="0" anchor="t">
            <a:spAutoFit/>
          </a:bodyPr>
          <a:lstStyle/>
          <a:p>
            <a:pPr marL="755646" lvl="1" indent="-377823" algn="l">
              <a:lnSpc>
                <a:spcPts val="4899"/>
              </a:lnSpc>
              <a:buFont typeface="Arial"/>
              <a:buChar char="•"/>
            </a:pPr>
            <a:r>
              <a:rPr lang="en-US" sz="3499">
                <a:solidFill>
                  <a:srgbClr val="141414"/>
                </a:solidFill>
                <a:latin typeface="Fraunces"/>
                <a:ea typeface="Fraunces"/>
                <a:cs typeface="Fraunces"/>
                <a:sym typeface="Fraunces"/>
              </a:rPr>
              <a:t>Cho phép quản trị viên chỉnh sửa thông tin của sản phẩm đang có trong hệ thống.</a:t>
            </a:r>
          </a:p>
          <a:p>
            <a:pPr marL="755646" lvl="1" indent="-377823" algn="l">
              <a:lnSpc>
                <a:spcPts val="4899"/>
              </a:lnSpc>
              <a:buFont typeface="Arial"/>
              <a:buChar char="•"/>
            </a:pPr>
            <a:r>
              <a:rPr lang="en-US" sz="3499">
                <a:solidFill>
                  <a:srgbClr val="141414"/>
                </a:solidFill>
                <a:latin typeface="Fraunces"/>
                <a:ea typeface="Fraunces"/>
                <a:cs typeface="Fraunces"/>
                <a:sym typeface="Fraunces"/>
              </a:rPr>
              <a:t> Tải dữ liệu sản phẩm hiện tại lên form để xem và sửa. Kiểm tra tính hợp lệ của dữ liệu sau khi sửa. Cập nhật thông tin vào cơ sở dữ liệu. Cho phép sửa hoặc thay đổi hình ảnh sản phẩm nếu cần.</a:t>
            </a:r>
          </a:p>
          <a:p>
            <a:pPr algn="l">
              <a:lnSpc>
                <a:spcPts val="4059"/>
              </a:lnSpc>
            </a:pPr>
            <a:endParaRPr lang="en-US" sz="3499">
              <a:solidFill>
                <a:srgbClr val="141414"/>
              </a:solidFill>
              <a:latin typeface="Fraunces"/>
              <a:ea typeface="Fraunces"/>
              <a:cs typeface="Fraunces"/>
              <a:sym typeface="Fraunces"/>
            </a:endParaRPr>
          </a:p>
        </p:txBody>
      </p:sp>
      <p:sp>
        <p:nvSpPr>
          <p:cNvPr id="4" name="TextBox 4"/>
          <p:cNvSpPr txBox="1"/>
          <p:nvPr/>
        </p:nvSpPr>
        <p:spPr>
          <a:xfrm>
            <a:off x="5983511" y="1901636"/>
            <a:ext cx="8973885" cy="882650"/>
          </a:xfrm>
          <a:prstGeom prst="rect">
            <a:avLst/>
          </a:prstGeom>
        </p:spPr>
        <p:txBody>
          <a:bodyPr lIns="0" tIns="0" rIns="0" bIns="0" rtlCol="0" anchor="t">
            <a:spAutoFit/>
          </a:bodyPr>
          <a:lstStyle/>
          <a:p>
            <a:pPr marL="0" lvl="0" indent="0" algn="l">
              <a:lnSpc>
                <a:spcPts val="7149"/>
              </a:lnSpc>
            </a:pPr>
            <a:r>
              <a:rPr lang="en-US" sz="5499" b="1" spc="-164">
                <a:solidFill>
                  <a:srgbClr val="141414"/>
                </a:solidFill>
                <a:latin typeface="Fraunces Bold"/>
                <a:ea typeface="Fraunces Bold"/>
                <a:cs typeface="Fraunces Bold"/>
                <a:sym typeface="Fraunces Bold"/>
              </a:rPr>
              <a:t>6.Chức năng sửa sản phẩm</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2A792"/>
        </a:solidFill>
        <a:effectLst/>
      </p:bgPr>
    </p:bg>
    <p:spTree>
      <p:nvGrpSpPr>
        <p:cNvPr id="1" name=""/>
        <p:cNvGrpSpPr/>
        <p:nvPr/>
      </p:nvGrpSpPr>
      <p:grpSpPr>
        <a:xfrm>
          <a:off x="0" y="0"/>
          <a:ext cx="0" cy="0"/>
          <a:chOff x="0" y="0"/>
          <a:chExt cx="0" cy="0"/>
        </a:xfrm>
      </p:grpSpPr>
      <p:sp>
        <p:nvSpPr>
          <p:cNvPr id="2" name="Freeform 2"/>
          <p:cNvSpPr/>
          <p:nvPr/>
        </p:nvSpPr>
        <p:spPr>
          <a:xfrm>
            <a:off x="0" y="1154430"/>
            <a:ext cx="18288000" cy="7978140"/>
          </a:xfrm>
          <a:custGeom>
            <a:avLst/>
            <a:gdLst/>
            <a:ahLst/>
            <a:cxnLst/>
            <a:rect l="l" t="t" r="r" b="b"/>
            <a:pathLst>
              <a:path w="18288000" h="7978140">
                <a:moveTo>
                  <a:pt x="0" y="0"/>
                </a:moveTo>
                <a:lnTo>
                  <a:pt x="18288000" y="0"/>
                </a:lnTo>
                <a:lnTo>
                  <a:pt x="18288000" y="7978140"/>
                </a:lnTo>
                <a:lnTo>
                  <a:pt x="0" y="7978140"/>
                </a:lnTo>
                <a:lnTo>
                  <a:pt x="0" y="0"/>
                </a:lnTo>
                <a:close/>
              </a:path>
            </a:pathLst>
          </a:custGeom>
          <a:blipFill>
            <a:blip r:embed="rId2"/>
            <a:stretch>
              <a:fillRect/>
            </a:stretch>
          </a:blipFill>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2A792"/>
        </a:solidFill>
        <a:effectLst/>
      </p:bgPr>
    </p:bg>
    <p:spTree>
      <p:nvGrpSpPr>
        <p:cNvPr id="1" name=""/>
        <p:cNvGrpSpPr/>
        <p:nvPr/>
      </p:nvGrpSpPr>
      <p:grpSpPr>
        <a:xfrm>
          <a:off x="0" y="0"/>
          <a:ext cx="0" cy="0"/>
          <a:chOff x="0" y="0"/>
          <a:chExt cx="0" cy="0"/>
        </a:xfrm>
      </p:grpSpPr>
      <p:sp>
        <p:nvSpPr>
          <p:cNvPr id="2" name="Freeform 2"/>
          <p:cNvSpPr/>
          <p:nvPr/>
        </p:nvSpPr>
        <p:spPr>
          <a:xfrm>
            <a:off x="4113942" y="1231290"/>
            <a:ext cx="10703833" cy="8817282"/>
          </a:xfrm>
          <a:custGeom>
            <a:avLst/>
            <a:gdLst/>
            <a:ahLst/>
            <a:cxnLst/>
            <a:rect l="l" t="t" r="r" b="b"/>
            <a:pathLst>
              <a:path w="10703833" h="8817282">
                <a:moveTo>
                  <a:pt x="0" y="0"/>
                </a:moveTo>
                <a:lnTo>
                  <a:pt x="10703833" y="0"/>
                </a:lnTo>
                <a:lnTo>
                  <a:pt x="10703833" y="8817283"/>
                </a:lnTo>
                <a:lnTo>
                  <a:pt x="0" y="88172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5385144" y="3451061"/>
            <a:ext cx="8299820" cy="5498465"/>
          </a:xfrm>
          <a:prstGeom prst="rect">
            <a:avLst/>
          </a:prstGeom>
        </p:spPr>
        <p:txBody>
          <a:bodyPr lIns="0" tIns="0" rIns="0" bIns="0" rtlCol="0" anchor="t">
            <a:spAutoFit/>
          </a:bodyPr>
          <a:lstStyle/>
          <a:p>
            <a:pPr marL="690877" lvl="1" indent="-345439" algn="l">
              <a:lnSpc>
                <a:spcPts val="4479"/>
              </a:lnSpc>
              <a:buFont typeface="Arial"/>
              <a:buChar char="•"/>
            </a:pPr>
            <a:r>
              <a:rPr lang="en-US" sz="3199">
                <a:solidFill>
                  <a:srgbClr val="141414"/>
                </a:solidFill>
                <a:latin typeface="Fraunces"/>
                <a:ea typeface="Fraunces"/>
                <a:cs typeface="Fraunces"/>
                <a:sym typeface="Fraunces"/>
              </a:rPr>
              <a:t>Cho phép quản trị viên xóa một sản phẩm ra khỏi hệ thống.</a:t>
            </a:r>
          </a:p>
          <a:p>
            <a:pPr marL="690877" lvl="1" indent="-345439" algn="l">
              <a:lnSpc>
                <a:spcPts val="4479"/>
              </a:lnSpc>
              <a:buFont typeface="Arial"/>
              <a:buChar char="•"/>
            </a:pPr>
            <a:r>
              <a:rPr lang="en-US" sz="3199">
                <a:solidFill>
                  <a:srgbClr val="141414"/>
                </a:solidFill>
                <a:latin typeface="Fraunces"/>
                <a:ea typeface="Fraunces"/>
                <a:cs typeface="Fraunces"/>
                <a:sym typeface="Fraunces"/>
              </a:rPr>
              <a:t> Loại bỏ sản phẩm khỏi cơ sở dữ liệu.</a:t>
            </a:r>
          </a:p>
          <a:p>
            <a:pPr marL="690877" lvl="1" indent="-345439" algn="l">
              <a:lnSpc>
                <a:spcPts val="4479"/>
              </a:lnSpc>
              <a:buFont typeface="Arial"/>
              <a:buChar char="•"/>
            </a:pPr>
            <a:r>
              <a:rPr lang="en-US" sz="3199">
                <a:solidFill>
                  <a:srgbClr val="141414"/>
                </a:solidFill>
                <a:latin typeface="Fraunces"/>
                <a:ea typeface="Fraunces"/>
                <a:cs typeface="Fraunces"/>
                <a:sym typeface="Fraunces"/>
              </a:rPr>
              <a:t> Xóa hình ảnh sản phẩm khỏi thư mục lưu trữ (nếu hệ thống có hỗ trợ).</a:t>
            </a:r>
          </a:p>
          <a:p>
            <a:pPr marL="690877" lvl="1" indent="-345439" algn="l">
              <a:lnSpc>
                <a:spcPts val="4479"/>
              </a:lnSpc>
              <a:buFont typeface="Arial"/>
              <a:buChar char="•"/>
            </a:pPr>
            <a:r>
              <a:rPr lang="en-US" sz="3199">
                <a:solidFill>
                  <a:srgbClr val="141414"/>
                </a:solidFill>
                <a:latin typeface="Fraunces"/>
                <a:ea typeface="Fraunces"/>
                <a:cs typeface="Fraunces"/>
                <a:sym typeface="Fraunces"/>
              </a:rPr>
              <a:t> Đảm bảo sản phẩm không còn xuất hiện trong danh sách sau khi xóa.</a:t>
            </a:r>
          </a:p>
          <a:p>
            <a:pPr marL="690877" lvl="1" indent="-345439" algn="l">
              <a:lnSpc>
                <a:spcPts val="4479"/>
              </a:lnSpc>
              <a:buFont typeface="Arial"/>
              <a:buChar char="•"/>
            </a:pPr>
            <a:r>
              <a:rPr lang="en-US" sz="3199">
                <a:solidFill>
                  <a:srgbClr val="141414"/>
                </a:solidFill>
                <a:latin typeface="Fraunces"/>
                <a:ea typeface="Fraunces"/>
                <a:cs typeface="Fraunces"/>
                <a:sym typeface="Fraunces"/>
              </a:rPr>
              <a:t> Ngăn xóa nhầm bằng cách hiển thị hộp thoại xác nhận.</a:t>
            </a:r>
          </a:p>
          <a:p>
            <a:pPr algn="l">
              <a:lnSpc>
                <a:spcPts val="3640"/>
              </a:lnSpc>
            </a:pPr>
            <a:endParaRPr lang="en-US" sz="3199">
              <a:solidFill>
                <a:srgbClr val="141414"/>
              </a:solidFill>
              <a:latin typeface="Fraunces"/>
              <a:ea typeface="Fraunces"/>
              <a:cs typeface="Fraunces"/>
              <a:sym typeface="Fraunces"/>
            </a:endParaRPr>
          </a:p>
        </p:txBody>
      </p:sp>
      <p:sp>
        <p:nvSpPr>
          <p:cNvPr id="4" name="TextBox 4"/>
          <p:cNvSpPr txBox="1"/>
          <p:nvPr/>
        </p:nvSpPr>
        <p:spPr>
          <a:xfrm>
            <a:off x="5021652" y="2194267"/>
            <a:ext cx="8888412" cy="882650"/>
          </a:xfrm>
          <a:prstGeom prst="rect">
            <a:avLst/>
          </a:prstGeom>
        </p:spPr>
        <p:txBody>
          <a:bodyPr lIns="0" tIns="0" rIns="0" bIns="0" rtlCol="0" anchor="t">
            <a:spAutoFit/>
          </a:bodyPr>
          <a:lstStyle/>
          <a:p>
            <a:pPr marL="0" lvl="0" indent="0" algn="l">
              <a:lnSpc>
                <a:spcPts val="7149"/>
              </a:lnSpc>
            </a:pPr>
            <a:r>
              <a:rPr lang="en-US" sz="5499" b="1" spc="-164">
                <a:solidFill>
                  <a:srgbClr val="141414"/>
                </a:solidFill>
                <a:latin typeface="Fraunces Bold"/>
                <a:ea typeface="Fraunces Bold"/>
                <a:cs typeface="Fraunces Bold"/>
                <a:sym typeface="Fraunces Bold"/>
              </a:rPr>
              <a:t>7.Chức năng xóa sản phẩm</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C2A792"/>
        </a:solidFill>
        <a:effectLst/>
      </p:bgPr>
    </p:bg>
    <p:spTree>
      <p:nvGrpSpPr>
        <p:cNvPr id="1" name=""/>
        <p:cNvGrpSpPr/>
        <p:nvPr/>
      </p:nvGrpSpPr>
      <p:grpSpPr>
        <a:xfrm>
          <a:off x="0" y="0"/>
          <a:ext cx="0" cy="0"/>
          <a:chOff x="0" y="0"/>
          <a:chExt cx="0" cy="0"/>
        </a:xfrm>
      </p:grpSpPr>
      <p:sp>
        <p:nvSpPr>
          <p:cNvPr id="2" name="Freeform 2"/>
          <p:cNvSpPr/>
          <p:nvPr/>
        </p:nvSpPr>
        <p:spPr>
          <a:xfrm>
            <a:off x="0" y="247610"/>
            <a:ext cx="18288000" cy="9441180"/>
          </a:xfrm>
          <a:custGeom>
            <a:avLst/>
            <a:gdLst/>
            <a:ahLst/>
            <a:cxnLst/>
            <a:rect l="l" t="t" r="r" b="b"/>
            <a:pathLst>
              <a:path w="18288000" h="9441180">
                <a:moveTo>
                  <a:pt x="0" y="0"/>
                </a:moveTo>
                <a:lnTo>
                  <a:pt x="18288000" y="0"/>
                </a:lnTo>
                <a:lnTo>
                  <a:pt x="18288000" y="9441180"/>
                </a:lnTo>
                <a:lnTo>
                  <a:pt x="0" y="9441180"/>
                </a:lnTo>
                <a:lnTo>
                  <a:pt x="0" y="0"/>
                </a:lnTo>
                <a:close/>
              </a:path>
            </a:pathLst>
          </a:custGeom>
          <a:blipFill>
            <a:blip r:embed="rId2"/>
            <a:stretch>
              <a:fillRect/>
            </a:stretch>
          </a:blipFill>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2A792"/>
        </a:solidFill>
        <a:effectLst/>
      </p:bgPr>
    </p:bg>
    <p:spTree>
      <p:nvGrpSpPr>
        <p:cNvPr id="1" name=""/>
        <p:cNvGrpSpPr/>
        <p:nvPr/>
      </p:nvGrpSpPr>
      <p:grpSpPr>
        <a:xfrm>
          <a:off x="0" y="0"/>
          <a:ext cx="0" cy="0"/>
          <a:chOff x="0" y="0"/>
          <a:chExt cx="0" cy="0"/>
        </a:xfrm>
      </p:grpSpPr>
      <p:sp>
        <p:nvSpPr>
          <p:cNvPr id="2" name="Freeform 2"/>
          <p:cNvSpPr/>
          <p:nvPr/>
        </p:nvSpPr>
        <p:spPr>
          <a:xfrm>
            <a:off x="2622641" y="1359982"/>
            <a:ext cx="14231478" cy="8927018"/>
          </a:xfrm>
          <a:custGeom>
            <a:avLst/>
            <a:gdLst/>
            <a:ahLst/>
            <a:cxnLst/>
            <a:rect l="l" t="t" r="r" b="b"/>
            <a:pathLst>
              <a:path w="14231478" h="8927018">
                <a:moveTo>
                  <a:pt x="0" y="0"/>
                </a:moveTo>
                <a:lnTo>
                  <a:pt x="14231478" y="0"/>
                </a:lnTo>
                <a:lnTo>
                  <a:pt x="14231478" y="8927018"/>
                </a:lnTo>
                <a:lnTo>
                  <a:pt x="0" y="89270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170777" y="3289078"/>
            <a:ext cx="12666767" cy="5452745"/>
          </a:xfrm>
          <a:prstGeom prst="rect">
            <a:avLst/>
          </a:prstGeom>
        </p:spPr>
        <p:txBody>
          <a:bodyPr lIns="0" tIns="0" rIns="0" bIns="0" rtlCol="0" anchor="t">
            <a:spAutoFit/>
          </a:bodyPr>
          <a:lstStyle/>
          <a:p>
            <a:pPr marL="755646" lvl="1" indent="-377823" algn="l">
              <a:lnSpc>
                <a:spcPts val="4899"/>
              </a:lnSpc>
              <a:buFont typeface="Arial"/>
              <a:buChar char="•"/>
            </a:pPr>
            <a:r>
              <a:rPr lang="en-US" sz="3499">
                <a:solidFill>
                  <a:srgbClr val="141414"/>
                </a:solidFill>
                <a:latin typeface="Fraunces"/>
                <a:ea typeface="Fraunces"/>
                <a:cs typeface="Fraunces"/>
                <a:sym typeface="Fraunces"/>
              </a:rPr>
              <a:t>Quản trị toàn bộ danh mục / loại sản phẩm của hệ thống.</a:t>
            </a:r>
          </a:p>
          <a:p>
            <a:pPr marL="755646" lvl="1" indent="-377823" algn="l">
              <a:lnSpc>
                <a:spcPts val="4899"/>
              </a:lnSpc>
              <a:buFont typeface="Arial"/>
              <a:buChar char="•"/>
            </a:pPr>
            <a:r>
              <a:rPr lang="en-US" sz="3499">
                <a:solidFill>
                  <a:srgbClr val="141414"/>
                </a:solidFill>
                <a:latin typeface="Fraunces"/>
                <a:ea typeface="Fraunces"/>
                <a:cs typeface="Fraunces"/>
                <a:sym typeface="Fraunces"/>
              </a:rPr>
              <a:t> Thực hiện các thao tác: thêm loại sản phẩm mới, sửa loại sản phẩm, xóa loại sản phẩm, xem danh sách loại sản phẩm</a:t>
            </a:r>
          </a:p>
          <a:p>
            <a:pPr marL="755646" lvl="1" indent="-377823" algn="l">
              <a:lnSpc>
                <a:spcPts val="4899"/>
              </a:lnSpc>
              <a:buFont typeface="Arial"/>
              <a:buChar char="•"/>
            </a:pPr>
            <a:r>
              <a:rPr lang="en-US" sz="3499">
                <a:solidFill>
                  <a:srgbClr val="141414"/>
                </a:solidFill>
                <a:latin typeface="Fraunces"/>
                <a:ea typeface="Fraunces"/>
                <a:cs typeface="Fraunces"/>
                <a:sym typeface="Fraunces"/>
              </a:rPr>
              <a:t> Đảm bảo các loại sản phẩm được tổ chức rõ ràng để phân loại sản phẩm chính xác.</a:t>
            </a:r>
          </a:p>
          <a:p>
            <a:pPr marL="755646" lvl="1" indent="-377823" algn="l">
              <a:lnSpc>
                <a:spcPts val="4899"/>
              </a:lnSpc>
              <a:buFont typeface="Arial"/>
              <a:buChar char="•"/>
            </a:pPr>
            <a:r>
              <a:rPr lang="en-US" sz="3499">
                <a:solidFill>
                  <a:srgbClr val="141414"/>
                </a:solidFill>
                <a:latin typeface="Fraunces"/>
                <a:ea typeface="Fraunces"/>
                <a:cs typeface="Fraunces"/>
                <a:sym typeface="Fraunces"/>
              </a:rPr>
              <a:t> Kết nối với bảng sản phẩm: mỗi sản phẩm thuộc một loại.</a:t>
            </a:r>
          </a:p>
          <a:p>
            <a:pPr algn="l">
              <a:lnSpc>
                <a:spcPts val="4059"/>
              </a:lnSpc>
            </a:pPr>
            <a:endParaRPr lang="en-US" sz="3499">
              <a:solidFill>
                <a:srgbClr val="141414"/>
              </a:solidFill>
              <a:latin typeface="Fraunces"/>
              <a:ea typeface="Fraunces"/>
              <a:cs typeface="Fraunces"/>
              <a:sym typeface="Fraunces"/>
            </a:endParaRPr>
          </a:p>
        </p:txBody>
      </p:sp>
      <p:sp>
        <p:nvSpPr>
          <p:cNvPr id="4" name="TextBox 4"/>
          <p:cNvSpPr txBox="1"/>
          <p:nvPr/>
        </p:nvSpPr>
        <p:spPr>
          <a:xfrm>
            <a:off x="3526816" y="2286243"/>
            <a:ext cx="11234368" cy="882650"/>
          </a:xfrm>
          <a:prstGeom prst="rect">
            <a:avLst/>
          </a:prstGeom>
        </p:spPr>
        <p:txBody>
          <a:bodyPr lIns="0" tIns="0" rIns="0" bIns="0" rtlCol="0" anchor="t">
            <a:spAutoFit/>
          </a:bodyPr>
          <a:lstStyle/>
          <a:p>
            <a:pPr marL="0" lvl="0" indent="0" algn="l">
              <a:lnSpc>
                <a:spcPts val="7149"/>
              </a:lnSpc>
            </a:pPr>
            <a:r>
              <a:rPr lang="en-US" sz="5499" b="1" spc="-164">
                <a:solidFill>
                  <a:srgbClr val="141414"/>
                </a:solidFill>
                <a:latin typeface="Fraunces Bold"/>
                <a:ea typeface="Fraunces Bold"/>
                <a:cs typeface="Fraunces Bold"/>
                <a:sym typeface="Fraunces Bold"/>
              </a:rPr>
              <a:t>8.Chức năng quản lí loại sản phẩm</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C2A792"/>
        </a:solidFill>
        <a:effectLst/>
      </p:bgPr>
    </p:bg>
    <p:spTree>
      <p:nvGrpSpPr>
        <p:cNvPr id="1" name=""/>
        <p:cNvGrpSpPr/>
        <p:nvPr/>
      </p:nvGrpSpPr>
      <p:grpSpPr>
        <a:xfrm>
          <a:off x="0" y="0"/>
          <a:ext cx="0" cy="0"/>
          <a:chOff x="0" y="0"/>
          <a:chExt cx="0" cy="0"/>
        </a:xfrm>
      </p:grpSpPr>
      <p:sp>
        <p:nvSpPr>
          <p:cNvPr id="2" name="Freeform 2"/>
          <p:cNvSpPr/>
          <p:nvPr/>
        </p:nvSpPr>
        <p:spPr>
          <a:xfrm>
            <a:off x="0" y="1028700"/>
            <a:ext cx="18288000" cy="7680960"/>
          </a:xfrm>
          <a:custGeom>
            <a:avLst/>
            <a:gdLst/>
            <a:ahLst/>
            <a:cxnLst/>
            <a:rect l="l" t="t" r="r" b="b"/>
            <a:pathLst>
              <a:path w="18288000" h="7680960">
                <a:moveTo>
                  <a:pt x="0" y="0"/>
                </a:moveTo>
                <a:lnTo>
                  <a:pt x="18288000" y="0"/>
                </a:lnTo>
                <a:lnTo>
                  <a:pt x="18288000" y="7680960"/>
                </a:lnTo>
                <a:lnTo>
                  <a:pt x="0" y="7680960"/>
                </a:lnTo>
                <a:lnTo>
                  <a:pt x="0" y="0"/>
                </a:lnTo>
                <a:close/>
              </a:path>
            </a:pathLst>
          </a:custGeom>
          <a:blipFill>
            <a:blip r:embed="rId2"/>
            <a:stretch>
              <a:fillRect/>
            </a:stretch>
          </a:blipFill>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C2A792"/>
        </a:solidFill>
        <a:effectLst/>
      </p:bgPr>
    </p:bg>
    <p:spTree>
      <p:nvGrpSpPr>
        <p:cNvPr id="1" name=""/>
        <p:cNvGrpSpPr/>
        <p:nvPr/>
      </p:nvGrpSpPr>
      <p:grpSpPr>
        <a:xfrm>
          <a:off x="0" y="0"/>
          <a:ext cx="0" cy="0"/>
          <a:chOff x="0" y="0"/>
          <a:chExt cx="0" cy="0"/>
        </a:xfrm>
      </p:grpSpPr>
      <p:sp>
        <p:nvSpPr>
          <p:cNvPr id="2" name="Freeform 2"/>
          <p:cNvSpPr/>
          <p:nvPr/>
        </p:nvSpPr>
        <p:spPr>
          <a:xfrm>
            <a:off x="472599" y="1298820"/>
            <a:ext cx="17342802" cy="6676979"/>
          </a:xfrm>
          <a:custGeom>
            <a:avLst/>
            <a:gdLst/>
            <a:ahLst/>
            <a:cxnLst/>
            <a:rect l="l" t="t" r="r" b="b"/>
            <a:pathLst>
              <a:path w="17342802" h="6676979">
                <a:moveTo>
                  <a:pt x="0" y="0"/>
                </a:moveTo>
                <a:lnTo>
                  <a:pt x="17342802" y="0"/>
                </a:lnTo>
                <a:lnTo>
                  <a:pt x="17342802" y="6676979"/>
                </a:lnTo>
                <a:lnTo>
                  <a:pt x="0" y="66769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808920" y="3767564"/>
            <a:ext cx="14670161" cy="3595370"/>
          </a:xfrm>
          <a:prstGeom prst="rect">
            <a:avLst/>
          </a:prstGeom>
        </p:spPr>
        <p:txBody>
          <a:bodyPr lIns="0" tIns="0" rIns="0" bIns="0" rtlCol="0" anchor="t">
            <a:spAutoFit/>
          </a:bodyPr>
          <a:lstStyle/>
          <a:p>
            <a:pPr marL="755646" lvl="1" indent="-377823" algn="l">
              <a:lnSpc>
                <a:spcPts val="4899"/>
              </a:lnSpc>
              <a:buFont typeface="Arial"/>
              <a:buChar char="•"/>
            </a:pPr>
            <a:r>
              <a:rPr lang="en-US" sz="3499">
                <a:solidFill>
                  <a:srgbClr val="141414"/>
                </a:solidFill>
                <a:latin typeface="Fraunces"/>
                <a:ea typeface="Fraunces"/>
                <a:cs typeface="Fraunces"/>
                <a:sym typeface="Fraunces"/>
              </a:rPr>
              <a:t>Cho phép quản trị viên thêm một loại sản phẩm mới vào hệ thống.</a:t>
            </a:r>
          </a:p>
          <a:p>
            <a:pPr marL="755646" lvl="1" indent="-377823" algn="l">
              <a:lnSpc>
                <a:spcPts val="4899"/>
              </a:lnSpc>
              <a:buFont typeface="Arial"/>
              <a:buChar char="•"/>
            </a:pPr>
            <a:r>
              <a:rPr lang="en-US" sz="3499">
                <a:solidFill>
                  <a:srgbClr val="141414"/>
                </a:solidFill>
                <a:latin typeface="Fraunces"/>
                <a:ea typeface="Fraunces"/>
                <a:cs typeface="Fraunces"/>
                <a:sym typeface="Fraunces"/>
              </a:rPr>
              <a:t>Kiểm tra loại sản phẩm có bị trùng tên hay không.</a:t>
            </a:r>
          </a:p>
          <a:p>
            <a:pPr marL="755646" lvl="1" indent="-377823" algn="l">
              <a:lnSpc>
                <a:spcPts val="4899"/>
              </a:lnSpc>
              <a:buFont typeface="Arial"/>
              <a:buChar char="•"/>
            </a:pPr>
            <a:r>
              <a:rPr lang="en-US" sz="3499">
                <a:solidFill>
                  <a:srgbClr val="141414"/>
                </a:solidFill>
                <a:latin typeface="Fraunces"/>
                <a:ea typeface="Fraunces"/>
                <a:cs typeface="Fraunces"/>
                <a:sym typeface="Fraunces"/>
              </a:rPr>
              <a:t> Lưu loại sản phẩm mới vào cơ sở dữ liệu (bảng loai_san_pham).</a:t>
            </a:r>
          </a:p>
          <a:p>
            <a:pPr marL="755646" lvl="1" indent="-377823" algn="l">
              <a:lnSpc>
                <a:spcPts val="4899"/>
              </a:lnSpc>
              <a:buFont typeface="Arial"/>
              <a:buChar char="•"/>
            </a:pPr>
            <a:r>
              <a:rPr lang="en-US" sz="3499">
                <a:solidFill>
                  <a:srgbClr val="141414"/>
                </a:solidFill>
                <a:latin typeface="Fraunces"/>
                <a:ea typeface="Fraunces"/>
                <a:cs typeface="Fraunces"/>
                <a:sym typeface="Fraunces"/>
              </a:rPr>
              <a:t> Hỗ trợ cập nhật danh mục giúp hệ thống phân loại sản phẩm chính xác.</a:t>
            </a:r>
          </a:p>
          <a:p>
            <a:pPr algn="l">
              <a:lnSpc>
                <a:spcPts val="4059"/>
              </a:lnSpc>
            </a:pPr>
            <a:endParaRPr lang="en-US" sz="3499">
              <a:solidFill>
                <a:srgbClr val="141414"/>
              </a:solidFill>
              <a:latin typeface="Fraunces"/>
              <a:ea typeface="Fraunces"/>
              <a:cs typeface="Fraunces"/>
              <a:sym typeface="Fraunces"/>
            </a:endParaRPr>
          </a:p>
        </p:txBody>
      </p:sp>
      <p:sp>
        <p:nvSpPr>
          <p:cNvPr id="4" name="TextBox 4"/>
          <p:cNvSpPr txBox="1"/>
          <p:nvPr/>
        </p:nvSpPr>
        <p:spPr>
          <a:xfrm>
            <a:off x="3975551" y="2457401"/>
            <a:ext cx="11774609" cy="935990"/>
          </a:xfrm>
          <a:prstGeom prst="rect">
            <a:avLst/>
          </a:prstGeom>
        </p:spPr>
        <p:txBody>
          <a:bodyPr lIns="0" tIns="0" rIns="0" bIns="0" rtlCol="0" anchor="t">
            <a:spAutoFit/>
          </a:bodyPr>
          <a:lstStyle/>
          <a:p>
            <a:pPr marL="0" lvl="0" indent="0" algn="l">
              <a:lnSpc>
                <a:spcPts val="7539"/>
              </a:lnSpc>
            </a:pPr>
            <a:r>
              <a:rPr lang="en-US" sz="5799" b="1" spc="-173">
                <a:solidFill>
                  <a:srgbClr val="141414"/>
                </a:solidFill>
                <a:latin typeface="Fraunces Bold"/>
                <a:ea typeface="Fraunces Bold"/>
                <a:cs typeface="Fraunces Bold"/>
                <a:sym typeface="Fraunces Bold"/>
              </a:rPr>
              <a:t>9.Chức năng thêm loại sản phẩm</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C2A792"/>
        </a:solidFill>
        <a:effectLst/>
      </p:bgPr>
    </p:bg>
    <p:spTree>
      <p:nvGrpSpPr>
        <p:cNvPr id="1" name=""/>
        <p:cNvGrpSpPr/>
        <p:nvPr/>
      </p:nvGrpSpPr>
      <p:grpSpPr>
        <a:xfrm>
          <a:off x="0" y="0"/>
          <a:ext cx="0" cy="0"/>
          <a:chOff x="0" y="0"/>
          <a:chExt cx="0" cy="0"/>
        </a:xfrm>
      </p:grpSpPr>
      <p:sp>
        <p:nvSpPr>
          <p:cNvPr id="2" name="Freeform 2"/>
          <p:cNvSpPr/>
          <p:nvPr/>
        </p:nvSpPr>
        <p:spPr>
          <a:xfrm>
            <a:off x="0" y="2045970"/>
            <a:ext cx="19295397" cy="6536316"/>
          </a:xfrm>
          <a:custGeom>
            <a:avLst/>
            <a:gdLst/>
            <a:ahLst/>
            <a:cxnLst/>
            <a:rect l="l" t="t" r="r" b="b"/>
            <a:pathLst>
              <a:path w="19295397" h="6536316">
                <a:moveTo>
                  <a:pt x="0" y="0"/>
                </a:moveTo>
                <a:lnTo>
                  <a:pt x="19295397" y="0"/>
                </a:lnTo>
                <a:lnTo>
                  <a:pt x="19295397" y="6536316"/>
                </a:lnTo>
                <a:lnTo>
                  <a:pt x="0" y="6536316"/>
                </a:lnTo>
                <a:lnTo>
                  <a:pt x="0" y="0"/>
                </a:lnTo>
                <a:close/>
              </a:path>
            </a:pathLst>
          </a:custGeom>
          <a:blipFill>
            <a:blip r:embed="rId2"/>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2A792"/>
        </a:solidFill>
        <a:effectLst/>
      </p:bgPr>
    </p:bg>
    <p:spTree>
      <p:nvGrpSpPr>
        <p:cNvPr id="1" name=""/>
        <p:cNvGrpSpPr/>
        <p:nvPr/>
      </p:nvGrpSpPr>
      <p:grpSpPr>
        <a:xfrm>
          <a:off x="0" y="0"/>
          <a:ext cx="0" cy="0"/>
          <a:chOff x="0" y="0"/>
          <a:chExt cx="0" cy="0"/>
        </a:xfrm>
      </p:grpSpPr>
      <p:sp>
        <p:nvSpPr>
          <p:cNvPr id="2" name="AutoShape 2"/>
          <p:cNvSpPr/>
          <p:nvPr/>
        </p:nvSpPr>
        <p:spPr>
          <a:xfrm>
            <a:off x="9538867" y="2420534"/>
            <a:ext cx="946161" cy="9525"/>
          </a:xfrm>
          <a:prstGeom prst="rect">
            <a:avLst/>
          </a:prstGeom>
          <a:solidFill>
            <a:srgbClr val="E1AD4B"/>
          </a:solidFill>
        </p:spPr>
      </p:sp>
      <p:sp>
        <p:nvSpPr>
          <p:cNvPr id="3" name="TextBox 3"/>
          <p:cNvSpPr txBox="1"/>
          <p:nvPr/>
        </p:nvSpPr>
        <p:spPr>
          <a:xfrm>
            <a:off x="140129" y="5663247"/>
            <a:ext cx="6404660" cy="4527550"/>
          </a:xfrm>
          <a:prstGeom prst="rect">
            <a:avLst/>
          </a:prstGeom>
        </p:spPr>
        <p:txBody>
          <a:bodyPr lIns="0" tIns="0" rIns="0" bIns="0" rtlCol="0" anchor="t">
            <a:spAutoFit/>
          </a:bodyPr>
          <a:lstStyle/>
          <a:p>
            <a:pPr algn="l">
              <a:lnSpc>
                <a:spcPts val="5199"/>
              </a:lnSpc>
            </a:pPr>
            <a:r>
              <a:rPr lang="en-US" sz="3999" b="1" spc="-119">
                <a:solidFill>
                  <a:srgbClr val="FFFFFF"/>
                </a:solidFill>
                <a:latin typeface="Fraunces Bold"/>
                <a:ea typeface="Fraunces Bold"/>
                <a:cs typeface="Fraunces Bold"/>
                <a:sym typeface="Fraunces Bold"/>
              </a:rPr>
              <a:t>Lớp Xử Lý:</a:t>
            </a:r>
          </a:p>
          <a:p>
            <a:pPr algn="l">
              <a:lnSpc>
                <a:spcPts val="3899"/>
              </a:lnSpc>
            </a:pPr>
            <a:r>
              <a:rPr lang="en-US" sz="2999" spc="-89">
                <a:solidFill>
                  <a:srgbClr val="FFFFFF"/>
                </a:solidFill>
                <a:latin typeface="Fraunces"/>
                <a:ea typeface="Fraunces"/>
                <a:cs typeface="Fraunces"/>
                <a:sym typeface="Fraunces"/>
              </a:rPr>
              <a:t>Công nghệ: PHP</a:t>
            </a:r>
          </a:p>
          <a:p>
            <a:pPr algn="l">
              <a:lnSpc>
                <a:spcPts val="3899"/>
              </a:lnSpc>
            </a:pPr>
            <a:r>
              <a:rPr lang="en-US" sz="2999" spc="-89">
                <a:solidFill>
                  <a:srgbClr val="FFFFFF"/>
                </a:solidFill>
                <a:latin typeface="Fraunces"/>
                <a:ea typeface="Fraunces"/>
                <a:cs typeface="Fraunces"/>
                <a:sym typeface="Fraunces"/>
              </a:rPr>
              <a:t>Vai trò:</a:t>
            </a:r>
          </a:p>
          <a:p>
            <a:pPr marL="647697" lvl="1" indent="-323848" algn="l">
              <a:lnSpc>
                <a:spcPts val="3899"/>
              </a:lnSpc>
              <a:buFont typeface="Arial"/>
              <a:buChar char="•"/>
            </a:pPr>
            <a:r>
              <a:rPr lang="en-US" sz="2999" spc="-89">
                <a:solidFill>
                  <a:srgbClr val="FFFFFF"/>
                </a:solidFill>
                <a:latin typeface="Fraunces"/>
                <a:ea typeface="Fraunces"/>
                <a:cs typeface="Fraunces"/>
                <a:sym typeface="Fraunces"/>
              </a:rPr>
              <a:t>Nhận yêu cầu từ front-end</a:t>
            </a:r>
          </a:p>
          <a:p>
            <a:pPr marL="647697" lvl="1" indent="-323848" algn="l">
              <a:lnSpc>
                <a:spcPts val="3899"/>
              </a:lnSpc>
              <a:buFont typeface="Arial"/>
              <a:buChar char="•"/>
            </a:pPr>
            <a:r>
              <a:rPr lang="en-US" sz="2999" spc="-89">
                <a:solidFill>
                  <a:srgbClr val="FFFFFF"/>
                </a:solidFill>
                <a:latin typeface="Fraunces"/>
                <a:ea typeface="Fraunces"/>
                <a:cs typeface="Fraunces"/>
                <a:sym typeface="Fraunces"/>
              </a:rPr>
              <a:t>Xử lý logic nghiệp vụ (thêm/sửa/xóa/tìm kiếm…)</a:t>
            </a:r>
          </a:p>
          <a:p>
            <a:pPr marL="647697" lvl="1" indent="-323848" algn="l">
              <a:lnSpc>
                <a:spcPts val="3899"/>
              </a:lnSpc>
              <a:buFont typeface="Arial"/>
              <a:buChar char="•"/>
            </a:pPr>
            <a:r>
              <a:rPr lang="en-US" sz="2999" spc="-89">
                <a:solidFill>
                  <a:srgbClr val="FFFFFF"/>
                </a:solidFill>
                <a:latin typeface="Fraunces"/>
                <a:ea typeface="Fraunces"/>
                <a:cs typeface="Fraunces"/>
                <a:sym typeface="Fraunces"/>
              </a:rPr>
              <a:t>Kết nối và truy vấn database</a:t>
            </a:r>
          </a:p>
          <a:p>
            <a:pPr marL="647697" lvl="1" indent="-323848" algn="l">
              <a:lnSpc>
                <a:spcPts val="3899"/>
              </a:lnSpc>
              <a:buFont typeface="Arial"/>
              <a:buChar char="•"/>
            </a:pPr>
            <a:r>
              <a:rPr lang="en-US" sz="2999" spc="-89">
                <a:solidFill>
                  <a:srgbClr val="FFFFFF"/>
                </a:solidFill>
                <a:latin typeface="Fraunces"/>
                <a:ea typeface="Fraunces"/>
                <a:cs typeface="Fraunces"/>
                <a:sym typeface="Fraunces"/>
              </a:rPr>
              <a:t>Trả kết quả cho người dùng</a:t>
            </a:r>
          </a:p>
          <a:p>
            <a:pPr marL="0" lvl="0" indent="0" algn="l">
              <a:lnSpc>
                <a:spcPts val="3899"/>
              </a:lnSpc>
            </a:pPr>
            <a:endParaRPr lang="en-US" sz="2999" spc="-89">
              <a:solidFill>
                <a:srgbClr val="FFFFFF"/>
              </a:solidFill>
              <a:latin typeface="Fraunces"/>
              <a:ea typeface="Fraunces"/>
              <a:cs typeface="Fraunces"/>
              <a:sym typeface="Fraunces"/>
            </a:endParaRPr>
          </a:p>
        </p:txBody>
      </p:sp>
      <p:sp>
        <p:nvSpPr>
          <p:cNvPr id="4" name="AutoShape 4"/>
          <p:cNvSpPr/>
          <p:nvPr/>
        </p:nvSpPr>
        <p:spPr>
          <a:xfrm>
            <a:off x="962554" y="5386387"/>
            <a:ext cx="861578" cy="9525"/>
          </a:xfrm>
          <a:prstGeom prst="rect">
            <a:avLst/>
          </a:prstGeom>
          <a:solidFill>
            <a:srgbClr val="FFFFFF"/>
          </a:solidFill>
        </p:spPr>
      </p:sp>
      <p:sp>
        <p:nvSpPr>
          <p:cNvPr id="5" name="AutoShape 5"/>
          <p:cNvSpPr/>
          <p:nvPr/>
        </p:nvSpPr>
        <p:spPr>
          <a:xfrm>
            <a:off x="9512545" y="8317865"/>
            <a:ext cx="922601" cy="9525"/>
          </a:xfrm>
          <a:prstGeom prst="rect">
            <a:avLst/>
          </a:prstGeom>
          <a:solidFill>
            <a:srgbClr val="FFFFFF"/>
          </a:solidFill>
        </p:spPr>
      </p:sp>
      <p:sp>
        <p:nvSpPr>
          <p:cNvPr id="6" name="Freeform 6"/>
          <p:cNvSpPr/>
          <p:nvPr/>
        </p:nvSpPr>
        <p:spPr>
          <a:xfrm>
            <a:off x="14078486" y="0"/>
            <a:ext cx="4209514" cy="4114800"/>
          </a:xfrm>
          <a:custGeom>
            <a:avLst/>
            <a:gdLst/>
            <a:ahLst/>
            <a:cxnLst/>
            <a:rect l="l" t="t" r="r" b="b"/>
            <a:pathLst>
              <a:path w="4209514" h="4114800">
                <a:moveTo>
                  <a:pt x="0" y="0"/>
                </a:moveTo>
                <a:lnTo>
                  <a:pt x="4209514" y="0"/>
                </a:lnTo>
                <a:lnTo>
                  <a:pt x="420951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4960704" y="3626766"/>
            <a:ext cx="2354496" cy="2511463"/>
          </a:xfrm>
          <a:custGeom>
            <a:avLst/>
            <a:gdLst/>
            <a:ahLst/>
            <a:cxnLst/>
            <a:rect l="l" t="t" r="r" b="b"/>
            <a:pathLst>
              <a:path w="2354496" h="2511463">
                <a:moveTo>
                  <a:pt x="0" y="0"/>
                </a:moveTo>
                <a:lnTo>
                  <a:pt x="2354496" y="0"/>
                </a:lnTo>
                <a:lnTo>
                  <a:pt x="2354496" y="2511462"/>
                </a:lnTo>
                <a:lnTo>
                  <a:pt x="0" y="25114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5848634" y="5531485"/>
            <a:ext cx="4636394" cy="4114800"/>
          </a:xfrm>
          <a:custGeom>
            <a:avLst/>
            <a:gdLst/>
            <a:ahLst/>
            <a:cxnLst/>
            <a:rect l="l" t="t" r="r" b="b"/>
            <a:pathLst>
              <a:path w="4636394" h="4114800">
                <a:moveTo>
                  <a:pt x="0" y="0"/>
                </a:moveTo>
                <a:lnTo>
                  <a:pt x="4636394" y="0"/>
                </a:lnTo>
                <a:lnTo>
                  <a:pt x="463639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0" y="970391"/>
            <a:ext cx="7315200" cy="4069911"/>
          </a:xfrm>
          <a:custGeom>
            <a:avLst/>
            <a:gdLst/>
            <a:ahLst/>
            <a:cxnLst/>
            <a:rect l="l" t="t" r="r" b="b"/>
            <a:pathLst>
              <a:path w="7315200" h="4069911">
                <a:moveTo>
                  <a:pt x="0" y="0"/>
                </a:moveTo>
                <a:lnTo>
                  <a:pt x="7315200" y="0"/>
                </a:lnTo>
                <a:lnTo>
                  <a:pt x="7315200" y="4069911"/>
                </a:lnTo>
                <a:lnTo>
                  <a:pt x="0" y="406991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0281038" y="4218940"/>
            <a:ext cx="7315200" cy="2377440"/>
          </a:xfrm>
          <a:custGeom>
            <a:avLst/>
            <a:gdLst/>
            <a:ahLst/>
            <a:cxnLst/>
            <a:rect l="l" t="t" r="r" b="b"/>
            <a:pathLst>
              <a:path w="7315200" h="2377440">
                <a:moveTo>
                  <a:pt x="0" y="0"/>
                </a:moveTo>
                <a:lnTo>
                  <a:pt x="7315200" y="0"/>
                </a:lnTo>
                <a:lnTo>
                  <a:pt x="7315200" y="2377440"/>
                </a:lnTo>
                <a:lnTo>
                  <a:pt x="0" y="2377440"/>
                </a:lnTo>
                <a:lnTo>
                  <a:pt x="0" y="0"/>
                </a:lnTo>
                <a:close/>
              </a:path>
            </a:pathLst>
          </a:custGeom>
          <a:blipFill>
            <a:blip r:embed="rId10">
              <a:alphaModFix amt="51000"/>
              <a:extLst>
                <a:ext uri="{96DAC541-7B7A-43D3-8B79-37D633B846F1}">
                  <asvg:svgBlip xmlns:asvg="http://schemas.microsoft.com/office/drawing/2016/SVG/main" r:embed="rId11"/>
                </a:ext>
              </a:extLst>
            </a:blip>
            <a:stretch>
              <a:fillRect/>
            </a:stretch>
          </a:blipFill>
        </p:spPr>
      </p:sp>
      <p:sp>
        <p:nvSpPr>
          <p:cNvPr id="11" name="TextBox 11"/>
          <p:cNvSpPr txBox="1"/>
          <p:nvPr/>
        </p:nvSpPr>
        <p:spPr>
          <a:xfrm>
            <a:off x="4609303" y="264784"/>
            <a:ext cx="9806484" cy="763916"/>
          </a:xfrm>
          <a:prstGeom prst="rect">
            <a:avLst/>
          </a:prstGeom>
        </p:spPr>
        <p:txBody>
          <a:bodyPr lIns="0" tIns="0" rIns="0" bIns="0" rtlCol="0" anchor="t">
            <a:spAutoFit/>
          </a:bodyPr>
          <a:lstStyle/>
          <a:p>
            <a:pPr marL="0" lvl="0" indent="0" algn="l">
              <a:lnSpc>
                <a:spcPts val="5700"/>
              </a:lnSpc>
              <a:spcBef>
                <a:spcPct val="0"/>
              </a:spcBef>
            </a:pPr>
            <a:r>
              <a:rPr lang="en-US" sz="5700" b="1" spc="-171">
                <a:solidFill>
                  <a:srgbClr val="000000"/>
                </a:solidFill>
                <a:latin typeface="Fraunces Bold"/>
                <a:ea typeface="Fraunces Bold"/>
                <a:cs typeface="Fraunces Bold"/>
                <a:sym typeface="Fraunces Bold"/>
              </a:rPr>
              <a:t>MÔ HÌNH HỆ THỐNG  WEB</a:t>
            </a:r>
          </a:p>
        </p:txBody>
      </p:sp>
      <p:sp>
        <p:nvSpPr>
          <p:cNvPr id="12" name="TextBox 12"/>
          <p:cNvSpPr txBox="1"/>
          <p:nvPr/>
        </p:nvSpPr>
        <p:spPr>
          <a:xfrm>
            <a:off x="7382366" y="1143952"/>
            <a:ext cx="7033421" cy="4041775"/>
          </a:xfrm>
          <a:prstGeom prst="rect">
            <a:avLst/>
          </a:prstGeom>
        </p:spPr>
        <p:txBody>
          <a:bodyPr lIns="0" tIns="0" rIns="0" bIns="0" rtlCol="0" anchor="t">
            <a:spAutoFit/>
          </a:bodyPr>
          <a:lstStyle/>
          <a:p>
            <a:pPr algn="l">
              <a:lnSpc>
                <a:spcPts val="5199"/>
              </a:lnSpc>
            </a:pPr>
            <a:r>
              <a:rPr lang="en-US" sz="3999" b="1" spc="-119">
                <a:solidFill>
                  <a:srgbClr val="FFFFFF"/>
                </a:solidFill>
                <a:latin typeface="Fraunces Bold"/>
                <a:ea typeface="Fraunces Bold"/>
                <a:cs typeface="Fraunces Bold"/>
                <a:sym typeface="Fraunces Bold"/>
              </a:rPr>
              <a:t>Lớp Giao Diện:</a:t>
            </a:r>
          </a:p>
          <a:p>
            <a:pPr algn="l">
              <a:lnSpc>
                <a:spcPts val="3899"/>
              </a:lnSpc>
            </a:pPr>
            <a:r>
              <a:rPr lang="en-US" sz="2999" spc="-89">
                <a:solidFill>
                  <a:srgbClr val="FFFFFF"/>
                </a:solidFill>
                <a:latin typeface="Fraunces"/>
                <a:ea typeface="Fraunces"/>
                <a:cs typeface="Fraunces"/>
                <a:sym typeface="Fraunces"/>
              </a:rPr>
              <a:t>Công nghệ: HTML, CSS, JavaScript</a:t>
            </a:r>
          </a:p>
          <a:p>
            <a:pPr algn="l">
              <a:lnSpc>
                <a:spcPts val="3899"/>
              </a:lnSpc>
            </a:pPr>
            <a:r>
              <a:rPr lang="en-US" sz="2999" spc="-89">
                <a:solidFill>
                  <a:srgbClr val="FFFFFF"/>
                </a:solidFill>
                <a:latin typeface="Fraunces"/>
                <a:ea typeface="Fraunces"/>
                <a:cs typeface="Fraunces"/>
                <a:sym typeface="Fraunces"/>
              </a:rPr>
              <a:t>Vai trò:</a:t>
            </a:r>
          </a:p>
          <a:p>
            <a:pPr marL="647697" lvl="1" indent="-323848" algn="l">
              <a:lnSpc>
                <a:spcPts val="3899"/>
              </a:lnSpc>
              <a:buFont typeface="Arial"/>
              <a:buChar char="•"/>
            </a:pPr>
            <a:r>
              <a:rPr lang="en-US" sz="2999" spc="-89">
                <a:solidFill>
                  <a:srgbClr val="FFFFFF"/>
                </a:solidFill>
                <a:latin typeface="Fraunces"/>
                <a:ea typeface="Fraunces"/>
                <a:cs typeface="Fraunces"/>
                <a:sym typeface="Fraunces"/>
              </a:rPr>
              <a:t>Hiển thị giao diện cho người dùng</a:t>
            </a:r>
          </a:p>
          <a:p>
            <a:pPr marL="647697" lvl="1" indent="-323848" algn="l">
              <a:lnSpc>
                <a:spcPts val="3899"/>
              </a:lnSpc>
              <a:buFont typeface="Arial"/>
              <a:buChar char="•"/>
            </a:pPr>
            <a:r>
              <a:rPr lang="en-US" sz="2999" spc="-89">
                <a:solidFill>
                  <a:srgbClr val="FFFFFF"/>
                </a:solidFill>
                <a:latin typeface="Fraunces"/>
                <a:ea typeface="Fraunces"/>
                <a:cs typeface="Fraunces"/>
                <a:sym typeface="Fraunces"/>
              </a:rPr>
              <a:t>Nhận dữ liệu người dùng nhập vào (Form, Button, Input…)</a:t>
            </a:r>
          </a:p>
          <a:p>
            <a:pPr marL="647697" lvl="1" indent="-323848" algn="l">
              <a:lnSpc>
                <a:spcPts val="3899"/>
              </a:lnSpc>
              <a:buFont typeface="Arial"/>
              <a:buChar char="•"/>
            </a:pPr>
            <a:r>
              <a:rPr lang="en-US" sz="2999" spc="-89">
                <a:solidFill>
                  <a:srgbClr val="FFFFFF"/>
                </a:solidFill>
                <a:latin typeface="Fraunces"/>
                <a:ea typeface="Fraunces"/>
                <a:cs typeface="Fraunces"/>
                <a:sym typeface="Fraunces"/>
              </a:rPr>
              <a:t>Gửi yêu cầu (request) đến server</a:t>
            </a:r>
          </a:p>
          <a:p>
            <a:pPr marL="0" lvl="0" indent="0" algn="l">
              <a:lnSpc>
                <a:spcPts val="3899"/>
              </a:lnSpc>
            </a:pPr>
            <a:endParaRPr lang="en-US" sz="2999" spc="-89">
              <a:solidFill>
                <a:srgbClr val="FFFFFF"/>
              </a:solidFill>
              <a:latin typeface="Fraunces"/>
              <a:ea typeface="Fraunces"/>
              <a:cs typeface="Fraunces"/>
              <a:sym typeface="Fraunces"/>
            </a:endParaRPr>
          </a:p>
        </p:txBody>
      </p:sp>
      <p:sp>
        <p:nvSpPr>
          <p:cNvPr id="13" name="TextBox 13"/>
          <p:cNvSpPr txBox="1"/>
          <p:nvPr/>
        </p:nvSpPr>
        <p:spPr>
          <a:xfrm>
            <a:off x="10727781" y="6915467"/>
            <a:ext cx="7376011" cy="3070225"/>
          </a:xfrm>
          <a:prstGeom prst="rect">
            <a:avLst/>
          </a:prstGeom>
        </p:spPr>
        <p:txBody>
          <a:bodyPr lIns="0" tIns="0" rIns="0" bIns="0" rtlCol="0" anchor="t">
            <a:spAutoFit/>
          </a:bodyPr>
          <a:lstStyle/>
          <a:p>
            <a:pPr marL="0" lvl="0" indent="0" algn="l">
              <a:lnSpc>
                <a:spcPts val="5199"/>
              </a:lnSpc>
            </a:pPr>
            <a:r>
              <a:rPr lang="en-US" sz="3999" b="1" spc="-119">
                <a:solidFill>
                  <a:srgbClr val="FFFFFF"/>
                </a:solidFill>
                <a:latin typeface="Fraunces Bold"/>
                <a:ea typeface="Fraunces Bold"/>
                <a:cs typeface="Fraunces Bold"/>
                <a:sym typeface="Fraunces Bold"/>
              </a:rPr>
              <a:t>Lớp Cơ Sở Dữ Liệu:</a:t>
            </a:r>
          </a:p>
          <a:p>
            <a:pPr marL="0" lvl="0" indent="0" algn="l">
              <a:lnSpc>
                <a:spcPts val="3899"/>
              </a:lnSpc>
            </a:pPr>
            <a:r>
              <a:rPr lang="en-US" sz="2999" spc="-89">
                <a:solidFill>
                  <a:srgbClr val="FFFFFF"/>
                </a:solidFill>
                <a:latin typeface="Fraunces"/>
                <a:ea typeface="Fraunces"/>
                <a:cs typeface="Fraunces"/>
                <a:sym typeface="Fraunces"/>
              </a:rPr>
              <a:t>Hệ quản trị CSDL: MySQL (phpMyAdmin)</a:t>
            </a:r>
          </a:p>
          <a:p>
            <a:pPr marL="0" lvl="0" indent="0" algn="l">
              <a:lnSpc>
                <a:spcPts val="3899"/>
              </a:lnSpc>
            </a:pPr>
            <a:r>
              <a:rPr lang="en-US" sz="2999" spc="-89">
                <a:solidFill>
                  <a:srgbClr val="FFFFFF"/>
                </a:solidFill>
                <a:latin typeface="Fraunces"/>
                <a:ea typeface="Fraunces"/>
                <a:cs typeface="Fraunces"/>
                <a:sym typeface="Fraunces"/>
              </a:rPr>
              <a:t>Vai trò:</a:t>
            </a:r>
          </a:p>
          <a:p>
            <a:pPr marL="647697" lvl="1" indent="-323848" algn="l">
              <a:lnSpc>
                <a:spcPts val="3899"/>
              </a:lnSpc>
              <a:buFont typeface="Arial"/>
              <a:buChar char="•"/>
            </a:pPr>
            <a:r>
              <a:rPr lang="en-US" sz="2999" spc="-89">
                <a:solidFill>
                  <a:srgbClr val="FFFFFF"/>
                </a:solidFill>
                <a:latin typeface="Fraunces"/>
                <a:ea typeface="Fraunces"/>
                <a:cs typeface="Fraunces"/>
                <a:sym typeface="Fraunces"/>
              </a:rPr>
              <a:t>Lưu trữ toàn bộ dữ liệu của hệ thống</a:t>
            </a:r>
          </a:p>
          <a:p>
            <a:pPr marL="647697" lvl="1" indent="-323848" algn="l">
              <a:lnSpc>
                <a:spcPts val="3899"/>
              </a:lnSpc>
              <a:buFont typeface="Arial"/>
              <a:buChar char="•"/>
            </a:pPr>
            <a:r>
              <a:rPr lang="en-US" sz="2999" spc="-89">
                <a:solidFill>
                  <a:srgbClr val="FFFFFF"/>
                </a:solidFill>
                <a:latin typeface="Fraunces"/>
                <a:ea typeface="Fraunces"/>
                <a:cs typeface="Fraunces"/>
                <a:sym typeface="Fraunces"/>
              </a:rPr>
              <a:t>Cung cấp dữ liệu cho PHP thông qua truy vấn SQL</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C2A792"/>
        </a:solidFill>
        <a:effectLst/>
      </p:bgPr>
    </p:bg>
    <p:spTree>
      <p:nvGrpSpPr>
        <p:cNvPr id="1" name=""/>
        <p:cNvGrpSpPr/>
        <p:nvPr/>
      </p:nvGrpSpPr>
      <p:grpSpPr>
        <a:xfrm>
          <a:off x="0" y="0"/>
          <a:ext cx="0" cy="0"/>
          <a:chOff x="0" y="0"/>
          <a:chExt cx="0" cy="0"/>
        </a:xfrm>
      </p:grpSpPr>
      <p:sp>
        <p:nvSpPr>
          <p:cNvPr id="2" name="Freeform 2"/>
          <p:cNvSpPr/>
          <p:nvPr/>
        </p:nvSpPr>
        <p:spPr>
          <a:xfrm>
            <a:off x="2308281" y="0"/>
            <a:ext cx="13671438" cy="10527007"/>
          </a:xfrm>
          <a:custGeom>
            <a:avLst/>
            <a:gdLst/>
            <a:ahLst/>
            <a:cxnLst/>
            <a:rect l="l" t="t" r="r" b="b"/>
            <a:pathLst>
              <a:path w="13671438" h="10527007">
                <a:moveTo>
                  <a:pt x="0" y="0"/>
                </a:moveTo>
                <a:lnTo>
                  <a:pt x="13671438" y="0"/>
                </a:lnTo>
                <a:lnTo>
                  <a:pt x="13671438" y="10527007"/>
                </a:lnTo>
                <a:lnTo>
                  <a:pt x="0" y="105270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768603" y="2729028"/>
            <a:ext cx="10640864" cy="5612130"/>
          </a:xfrm>
          <a:prstGeom prst="rect">
            <a:avLst/>
          </a:prstGeom>
        </p:spPr>
        <p:txBody>
          <a:bodyPr lIns="0" tIns="0" rIns="0" bIns="0" rtlCol="0" anchor="t">
            <a:spAutoFit/>
          </a:bodyPr>
          <a:lstStyle/>
          <a:p>
            <a:pPr marL="777235" lvl="1" indent="-388618" algn="l">
              <a:lnSpc>
                <a:spcPts val="5039"/>
              </a:lnSpc>
              <a:buFont typeface="Arial"/>
              <a:buChar char="•"/>
            </a:pPr>
            <a:r>
              <a:rPr lang="en-US" sz="3599">
                <a:solidFill>
                  <a:srgbClr val="141414"/>
                </a:solidFill>
                <a:latin typeface="Fraunces"/>
                <a:ea typeface="Fraunces"/>
                <a:cs typeface="Fraunces"/>
                <a:sym typeface="Fraunces"/>
              </a:rPr>
              <a:t>Cho phép quản trị viên chỉnh sửa thông tin của một loại sản phẩm đã tồn tại.</a:t>
            </a:r>
          </a:p>
          <a:p>
            <a:pPr marL="777235" lvl="1" indent="-388618" algn="l">
              <a:lnSpc>
                <a:spcPts val="5039"/>
              </a:lnSpc>
              <a:buFont typeface="Arial"/>
              <a:buChar char="•"/>
            </a:pPr>
            <a:r>
              <a:rPr lang="en-US" sz="3599">
                <a:solidFill>
                  <a:srgbClr val="141414"/>
                </a:solidFill>
                <a:latin typeface="Fraunces"/>
                <a:ea typeface="Fraunces"/>
                <a:cs typeface="Fraunces"/>
                <a:sym typeface="Fraunces"/>
              </a:rPr>
              <a:t> Đảm bảo thông tin sau khi chỉnh sửa không bị trùng (đặc biệt Tên loại sản phẩm).</a:t>
            </a:r>
          </a:p>
          <a:p>
            <a:pPr marL="777235" lvl="1" indent="-388618" algn="l">
              <a:lnSpc>
                <a:spcPts val="5039"/>
              </a:lnSpc>
              <a:buFont typeface="Arial"/>
              <a:buChar char="•"/>
            </a:pPr>
            <a:r>
              <a:rPr lang="en-US" sz="3599">
                <a:solidFill>
                  <a:srgbClr val="141414"/>
                </a:solidFill>
                <a:latin typeface="Fraunces"/>
                <a:ea typeface="Fraunces"/>
                <a:cs typeface="Fraunces"/>
                <a:sym typeface="Fraunces"/>
              </a:rPr>
              <a:t> Cập nhật dữ liệu vào bảng loai_san_pham trong cơ sở dữ liệu.</a:t>
            </a:r>
          </a:p>
          <a:p>
            <a:pPr marL="777235" lvl="1" indent="-388618" algn="l">
              <a:lnSpc>
                <a:spcPts val="5039"/>
              </a:lnSpc>
              <a:buFont typeface="Arial"/>
              <a:buChar char="•"/>
            </a:pPr>
            <a:r>
              <a:rPr lang="en-US" sz="3599">
                <a:solidFill>
                  <a:srgbClr val="141414"/>
                </a:solidFill>
                <a:latin typeface="Fraunces"/>
                <a:ea typeface="Fraunces"/>
                <a:cs typeface="Fraunces"/>
                <a:sym typeface="Fraunces"/>
              </a:rPr>
              <a:t> Giúp hệ thống phân loại sản phẩm chính xác và nhất quán.</a:t>
            </a:r>
          </a:p>
          <a:p>
            <a:pPr algn="l">
              <a:lnSpc>
                <a:spcPts val="4199"/>
              </a:lnSpc>
            </a:pPr>
            <a:endParaRPr lang="en-US" sz="3599">
              <a:solidFill>
                <a:srgbClr val="141414"/>
              </a:solidFill>
              <a:latin typeface="Fraunces"/>
              <a:ea typeface="Fraunces"/>
              <a:cs typeface="Fraunces"/>
              <a:sym typeface="Fraunces"/>
            </a:endParaRPr>
          </a:p>
        </p:txBody>
      </p:sp>
      <p:sp>
        <p:nvSpPr>
          <p:cNvPr id="4" name="TextBox 4"/>
          <p:cNvSpPr txBox="1"/>
          <p:nvPr/>
        </p:nvSpPr>
        <p:spPr>
          <a:xfrm>
            <a:off x="3333224" y="1111686"/>
            <a:ext cx="11076243" cy="935990"/>
          </a:xfrm>
          <a:prstGeom prst="rect">
            <a:avLst/>
          </a:prstGeom>
        </p:spPr>
        <p:txBody>
          <a:bodyPr lIns="0" tIns="0" rIns="0" bIns="0" rtlCol="0" anchor="t">
            <a:spAutoFit/>
          </a:bodyPr>
          <a:lstStyle/>
          <a:p>
            <a:pPr marL="0" lvl="0" indent="0" algn="l">
              <a:lnSpc>
                <a:spcPts val="7539"/>
              </a:lnSpc>
            </a:pPr>
            <a:r>
              <a:rPr lang="en-US" sz="5799" b="1" spc="-173">
                <a:solidFill>
                  <a:srgbClr val="141414"/>
                </a:solidFill>
                <a:latin typeface="Fraunces Bold"/>
                <a:ea typeface="Fraunces Bold"/>
                <a:cs typeface="Fraunces Bold"/>
                <a:sym typeface="Fraunces Bold"/>
              </a:rPr>
              <a:t>10.Chức năng sửa loại sản phẩm</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C2A792"/>
        </a:solidFill>
        <a:effectLst/>
      </p:bgPr>
    </p:bg>
    <p:spTree>
      <p:nvGrpSpPr>
        <p:cNvPr id="1" name=""/>
        <p:cNvGrpSpPr/>
        <p:nvPr/>
      </p:nvGrpSpPr>
      <p:grpSpPr>
        <a:xfrm>
          <a:off x="0" y="0"/>
          <a:ext cx="0" cy="0"/>
          <a:chOff x="0" y="0"/>
          <a:chExt cx="0" cy="0"/>
        </a:xfrm>
      </p:grpSpPr>
      <p:sp>
        <p:nvSpPr>
          <p:cNvPr id="2" name="Freeform 2"/>
          <p:cNvSpPr/>
          <p:nvPr/>
        </p:nvSpPr>
        <p:spPr>
          <a:xfrm>
            <a:off x="0" y="2103120"/>
            <a:ext cx="18288000" cy="6080760"/>
          </a:xfrm>
          <a:custGeom>
            <a:avLst/>
            <a:gdLst/>
            <a:ahLst/>
            <a:cxnLst/>
            <a:rect l="l" t="t" r="r" b="b"/>
            <a:pathLst>
              <a:path w="18288000" h="6080760">
                <a:moveTo>
                  <a:pt x="0" y="0"/>
                </a:moveTo>
                <a:lnTo>
                  <a:pt x="18288000" y="0"/>
                </a:lnTo>
                <a:lnTo>
                  <a:pt x="18288000" y="6080760"/>
                </a:lnTo>
                <a:lnTo>
                  <a:pt x="0" y="6080760"/>
                </a:lnTo>
                <a:lnTo>
                  <a:pt x="0" y="0"/>
                </a:lnTo>
                <a:close/>
              </a:path>
            </a:pathLst>
          </a:custGeom>
          <a:blipFill>
            <a:blip r:embed="rId2"/>
            <a:stretch>
              <a:fillRect/>
            </a:stretch>
          </a:blipFill>
        </p:spPr>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C2A792"/>
        </a:solidFill>
        <a:effectLst/>
      </p:bgPr>
    </p:bg>
    <p:spTree>
      <p:nvGrpSpPr>
        <p:cNvPr id="1" name=""/>
        <p:cNvGrpSpPr/>
        <p:nvPr/>
      </p:nvGrpSpPr>
      <p:grpSpPr>
        <a:xfrm>
          <a:off x="0" y="0"/>
          <a:ext cx="0" cy="0"/>
          <a:chOff x="0" y="0"/>
          <a:chExt cx="0" cy="0"/>
        </a:xfrm>
      </p:grpSpPr>
      <p:sp>
        <p:nvSpPr>
          <p:cNvPr id="2" name="Freeform 2"/>
          <p:cNvSpPr/>
          <p:nvPr/>
        </p:nvSpPr>
        <p:spPr>
          <a:xfrm>
            <a:off x="309559" y="1366351"/>
            <a:ext cx="17668883" cy="6316626"/>
          </a:xfrm>
          <a:custGeom>
            <a:avLst/>
            <a:gdLst/>
            <a:ahLst/>
            <a:cxnLst/>
            <a:rect l="l" t="t" r="r" b="b"/>
            <a:pathLst>
              <a:path w="17668883" h="6316626">
                <a:moveTo>
                  <a:pt x="0" y="0"/>
                </a:moveTo>
                <a:lnTo>
                  <a:pt x="17668882" y="0"/>
                </a:lnTo>
                <a:lnTo>
                  <a:pt x="17668882" y="6316625"/>
                </a:lnTo>
                <a:lnTo>
                  <a:pt x="0" y="63166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494010" y="3733404"/>
            <a:ext cx="13297048" cy="3483610"/>
          </a:xfrm>
          <a:prstGeom prst="rect">
            <a:avLst/>
          </a:prstGeom>
        </p:spPr>
        <p:txBody>
          <a:bodyPr lIns="0" tIns="0" rIns="0" bIns="0" rtlCol="0" anchor="t">
            <a:spAutoFit/>
          </a:bodyPr>
          <a:lstStyle/>
          <a:p>
            <a:pPr marL="734056" lvl="1" indent="-367028" algn="l">
              <a:lnSpc>
                <a:spcPts val="4759"/>
              </a:lnSpc>
              <a:buFont typeface="Arial"/>
              <a:buChar char="•"/>
            </a:pPr>
            <a:r>
              <a:rPr lang="en-US" sz="3399">
                <a:solidFill>
                  <a:srgbClr val="141414"/>
                </a:solidFill>
                <a:latin typeface="Fraunces"/>
                <a:ea typeface="Fraunces"/>
                <a:cs typeface="Fraunces"/>
                <a:sym typeface="Fraunces"/>
              </a:rPr>
              <a:t>Cho phép quản trị viên xóa một loại sản phẩm khỏi hệ thống.</a:t>
            </a:r>
          </a:p>
          <a:p>
            <a:pPr marL="734056" lvl="1" indent="-367028" algn="l">
              <a:lnSpc>
                <a:spcPts val="4759"/>
              </a:lnSpc>
              <a:buFont typeface="Arial"/>
              <a:buChar char="•"/>
            </a:pPr>
            <a:r>
              <a:rPr lang="en-US" sz="3399">
                <a:solidFill>
                  <a:srgbClr val="141414"/>
                </a:solidFill>
                <a:latin typeface="Fraunces"/>
                <a:ea typeface="Fraunces"/>
                <a:cs typeface="Fraunces"/>
                <a:sym typeface="Fraunces"/>
              </a:rPr>
              <a:t>Đảm bảo dữ liệu liên quan (sản phẩm thuộc loại) không bị mất hoặc gây lỗi.</a:t>
            </a:r>
          </a:p>
          <a:p>
            <a:pPr marL="734056" lvl="1" indent="-367028" algn="l">
              <a:lnSpc>
                <a:spcPts val="4759"/>
              </a:lnSpc>
              <a:buFont typeface="Arial"/>
              <a:buChar char="•"/>
            </a:pPr>
            <a:r>
              <a:rPr lang="en-US" sz="3399">
                <a:solidFill>
                  <a:srgbClr val="141414"/>
                </a:solidFill>
                <a:latin typeface="Fraunces"/>
                <a:ea typeface="Fraunces"/>
                <a:cs typeface="Fraunces"/>
                <a:sym typeface="Fraunces"/>
              </a:rPr>
              <a:t> Cập nhật danh sách loại sản phẩm sau khi xóa.</a:t>
            </a:r>
          </a:p>
          <a:p>
            <a:pPr marL="734056" lvl="1" indent="-367028" algn="l">
              <a:lnSpc>
                <a:spcPts val="4759"/>
              </a:lnSpc>
              <a:buFont typeface="Arial"/>
              <a:buChar char="•"/>
            </a:pPr>
            <a:r>
              <a:rPr lang="en-US" sz="3399">
                <a:solidFill>
                  <a:srgbClr val="141414"/>
                </a:solidFill>
                <a:latin typeface="Fraunces"/>
                <a:ea typeface="Fraunces"/>
                <a:cs typeface="Fraunces"/>
                <a:sym typeface="Fraunces"/>
              </a:rPr>
              <a:t>Ngăn xóa nhầm bằng hộp thoại xác nhận.    </a:t>
            </a:r>
          </a:p>
          <a:p>
            <a:pPr algn="l">
              <a:lnSpc>
                <a:spcPts val="3919"/>
              </a:lnSpc>
            </a:pPr>
            <a:endParaRPr lang="en-US" sz="3399">
              <a:solidFill>
                <a:srgbClr val="141414"/>
              </a:solidFill>
              <a:latin typeface="Fraunces"/>
              <a:ea typeface="Fraunces"/>
              <a:cs typeface="Fraunces"/>
              <a:sym typeface="Fraunces"/>
            </a:endParaRPr>
          </a:p>
        </p:txBody>
      </p:sp>
      <p:sp>
        <p:nvSpPr>
          <p:cNvPr id="4" name="TextBox 4"/>
          <p:cNvSpPr txBox="1"/>
          <p:nvPr/>
        </p:nvSpPr>
        <p:spPr>
          <a:xfrm>
            <a:off x="2197258" y="2431399"/>
            <a:ext cx="11572019" cy="952500"/>
          </a:xfrm>
          <a:prstGeom prst="rect">
            <a:avLst/>
          </a:prstGeom>
        </p:spPr>
        <p:txBody>
          <a:bodyPr lIns="0" tIns="0" rIns="0" bIns="0" rtlCol="0" anchor="t">
            <a:spAutoFit/>
          </a:bodyPr>
          <a:lstStyle/>
          <a:p>
            <a:pPr marL="0" lvl="0" indent="0" algn="l">
              <a:lnSpc>
                <a:spcPts val="7799"/>
              </a:lnSpc>
            </a:pPr>
            <a:r>
              <a:rPr lang="en-US" sz="5999" b="1" spc="-179">
                <a:solidFill>
                  <a:srgbClr val="141414"/>
                </a:solidFill>
                <a:latin typeface="Fraunces Bold"/>
                <a:ea typeface="Fraunces Bold"/>
                <a:cs typeface="Fraunces Bold"/>
                <a:sym typeface="Fraunces Bold"/>
              </a:rPr>
              <a:t>11.Chức năng xóa loại sản phẩm</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C2A792"/>
        </a:solidFill>
        <a:effectLst/>
      </p:bgPr>
    </p:bg>
    <p:spTree>
      <p:nvGrpSpPr>
        <p:cNvPr id="1" name=""/>
        <p:cNvGrpSpPr/>
        <p:nvPr/>
      </p:nvGrpSpPr>
      <p:grpSpPr>
        <a:xfrm>
          <a:off x="0" y="0"/>
          <a:ext cx="0" cy="0"/>
          <a:chOff x="0" y="0"/>
          <a:chExt cx="0" cy="0"/>
        </a:xfrm>
      </p:grpSpPr>
      <p:sp>
        <p:nvSpPr>
          <p:cNvPr id="2" name="Freeform 2"/>
          <p:cNvSpPr/>
          <p:nvPr/>
        </p:nvSpPr>
        <p:spPr>
          <a:xfrm>
            <a:off x="0" y="1657350"/>
            <a:ext cx="18288000" cy="6972300"/>
          </a:xfrm>
          <a:custGeom>
            <a:avLst/>
            <a:gdLst/>
            <a:ahLst/>
            <a:cxnLst/>
            <a:rect l="l" t="t" r="r" b="b"/>
            <a:pathLst>
              <a:path w="18288000" h="6972300">
                <a:moveTo>
                  <a:pt x="0" y="0"/>
                </a:moveTo>
                <a:lnTo>
                  <a:pt x="18288000" y="0"/>
                </a:lnTo>
                <a:lnTo>
                  <a:pt x="18288000" y="6972300"/>
                </a:lnTo>
                <a:lnTo>
                  <a:pt x="0" y="6972300"/>
                </a:lnTo>
                <a:lnTo>
                  <a:pt x="0" y="0"/>
                </a:lnTo>
                <a:close/>
              </a:path>
            </a:pathLst>
          </a:custGeom>
          <a:blipFill>
            <a:blip r:embed="rId2"/>
            <a:stretch>
              <a:fillRect/>
            </a:stretch>
          </a:blipFill>
        </p:spPr>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C2A792"/>
        </a:solidFill>
        <a:effectLst/>
      </p:bgPr>
    </p:bg>
    <p:spTree>
      <p:nvGrpSpPr>
        <p:cNvPr id="1" name=""/>
        <p:cNvGrpSpPr/>
        <p:nvPr/>
      </p:nvGrpSpPr>
      <p:grpSpPr>
        <a:xfrm>
          <a:off x="0" y="0"/>
          <a:ext cx="0" cy="0"/>
          <a:chOff x="0" y="0"/>
          <a:chExt cx="0" cy="0"/>
        </a:xfrm>
      </p:grpSpPr>
      <p:sp>
        <p:nvSpPr>
          <p:cNvPr id="2" name="Freeform 2"/>
          <p:cNvSpPr/>
          <p:nvPr/>
        </p:nvSpPr>
        <p:spPr>
          <a:xfrm>
            <a:off x="2119174" y="2108111"/>
            <a:ext cx="14917538" cy="7179065"/>
          </a:xfrm>
          <a:custGeom>
            <a:avLst/>
            <a:gdLst/>
            <a:ahLst/>
            <a:cxnLst/>
            <a:rect l="l" t="t" r="r" b="b"/>
            <a:pathLst>
              <a:path w="14917538" h="7179065">
                <a:moveTo>
                  <a:pt x="0" y="0"/>
                </a:moveTo>
                <a:lnTo>
                  <a:pt x="14917537" y="0"/>
                </a:lnTo>
                <a:lnTo>
                  <a:pt x="14917537" y="7179065"/>
                </a:lnTo>
                <a:lnTo>
                  <a:pt x="0" y="71790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823568" y="3473571"/>
            <a:ext cx="12013976" cy="5498465"/>
          </a:xfrm>
          <a:prstGeom prst="rect">
            <a:avLst/>
          </a:prstGeom>
        </p:spPr>
        <p:txBody>
          <a:bodyPr lIns="0" tIns="0" rIns="0" bIns="0" rtlCol="0" anchor="t">
            <a:spAutoFit/>
          </a:bodyPr>
          <a:lstStyle/>
          <a:p>
            <a:pPr marL="690877" lvl="1" indent="-345439" algn="l">
              <a:lnSpc>
                <a:spcPts val="4479"/>
              </a:lnSpc>
              <a:buFont typeface="Arial"/>
              <a:buChar char="•"/>
            </a:pPr>
            <a:r>
              <a:rPr lang="en-US" sz="3199">
                <a:solidFill>
                  <a:srgbClr val="141414"/>
                </a:solidFill>
                <a:latin typeface="Fraunces"/>
                <a:ea typeface="Fraunces"/>
                <a:cs typeface="Fraunces"/>
                <a:sym typeface="Fraunces"/>
              </a:rPr>
              <a:t>Cho phép quản trị viên quản lý toàn bộ đơn hàng trong hệ thống.</a:t>
            </a:r>
          </a:p>
          <a:p>
            <a:pPr marL="690877" lvl="1" indent="-345439" algn="l">
              <a:lnSpc>
                <a:spcPts val="4479"/>
              </a:lnSpc>
              <a:buFont typeface="Arial"/>
              <a:buChar char="•"/>
            </a:pPr>
            <a:r>
              <a:rPr lang="en-US" sz="3199">
                <a:solidFill>
                  <a:srgbClr val="141414"/>
                </a:solidFill>
                <a:latin typeface="Fraunces"/>
                <a:ea typeface="Fraunces"/>
                <a:cs typeface="Fraunces"/>
                <a:sym typeface="Fraunces"/>
              </a:rPr>
              <a:t>Thực hiện các thao tác: xem danh sách đơn hàng, xem chi tiết đơn hàng, cập nhật trạng thái đơn hàng, tìm kiếm và lọc đơn hàng theo khách hàng, ngày, trạng thái…, xóa đơn hàng (tuỳ thiết kế hệ thống).</a:t>
            </a:r>
          </a:p>
          <a:p>
            <a:pPr marL="690877" lvl="1" indent="-345439" algn="l">
              <a:lnSpc>
                <a:spcPts val="4479"/>
              </a:lnSpc>
              <a:buFont typeface="Arial"/>
              <a:buChar char="•"/>
            </a:pPr>
            <a:r>
              <a:rPr lang="en-US" sz="3199">
                <a:solidFill>
                  <a:srgbClr val="141414"/>
                </a:solidFill>
                <a:latin typeface="Fraunces"/>
                <a:ea typeface="Fraunces"/>
                <a:cs typeface="Fraunces"/>
                <a:sym typeface="Fraunces"/>
              </a:rPr>
              <a:t> Đảm bảo thông tin đơn hàng được lưu trữ chính xác và dễ tra cứu.</a:t>
            </a:r>
          </a:p>
          <a:p>
            <a:pPr marL="690877" lvl="1" indent="-345439" algn="l">
              <a:lnSpc>
                <a:spcPts val="4479"/>
              </a:lnSpc>
              <a:buFont typeface="Arial"/>
              <a:buChar char="•"/>
            </a:pPr>
            <a:r>
              <a:rPr lang="en-US" sz="3199">
                <a:solidFill>
                  <a:srgbClr val="141414"/>
                </a:solidFill>
                <a:latin typeface="Fraunces"/>
                <a:ea typeface="Fraunces"/>
                <a:cs typeface="Fraunces"/>
                <a:sym typeface="Fraunces"/>
              </a:rPr>
              <a:t> Hỗ trợ quản trị viên kiểm soát quá trình bán hàng.</a:t>
            </a:r>
          </a:p>
          <a:p>
            <a:pPr algn="l">
              <a:lnSpc>
                <a:spcPts val="3640"/>
              </a:lnSpc>
            </a:pPr>
            <a:endParaRPr lang="en-US" sz="3199">
              <a:solidFill>
                <a:srgbClr val="141414"/>
              </a:solidFill>
              <a:latin typeface="Fraunces"/>
              <a:ea typeface="Fraunces"/>
              <a:cs typeface="Fraunces"/>
              <a:sym typeface="Fraunces"/>
            </a:endParaRPr>
          </a:p>
        </p:txBody>
      </p:sp>
      <p:sp>
        <p:nvSpPr>
          <p:cNvPr id="4" name="TextBox 4"/>
          <p:cNvSpPr txBox="1"/>
          <p:nvPr/>
        </p:nvSpPr>
        <p:spPr>
          <a:xfrm>
            <a:off x="3960758" y="2466324"/>
            <a:ext cx="11234368" cy="882650"/>
          </a:xfrm>
          <a:prstGeom prst="rect">
            <a:avLst/>
          </a:prstGeom>
        </p:spPr>
        <p:txBody>
          <a:bodyPr lIns="0" tIns="0" rIns="0" bIns="0" rtlCol="0" anchor="t">
            <a:spAutoFit/>
          </a:bodyPr>
          <a:lstStyle/>
          <a:p>
            <a:pPr marL="0" lvl="0" indent="0" algn="l">
              <a:lnSpc>
                <a:spcPts val="7149"/>
              </a:lnSpc>
            </a:pPr>
            <a:r>
              <a:rPr lang="en-US" sz="5499" b="1" spc="-164">
                <a:solidFill>
                  <a:srgbClr val="141414"/>
                </a:solidFill>
                <a:latin typeface="Fraunces Bold"/>
                <a:ea typeface="Fraunces Bold"/>
                <a:cs typeface="Fraunces Bold"/>
                <a:sym typeface="Fraunces Bold"/>
              </a:rPr>
              <a:t>12.Chức năng quản lí đơn hàng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C2A792"/>
        </a:solidFill>
        <a:effectLst/>
      </p:bgPr>
    </p:bg>
    <p:spTree>
      <p:nvGrpSpPr>
        <p:cNvPr id="1" name=""/>
        <p:cNvGrpSpPr/>
        <p:nvPr/>
      </p:nvGrpSpPr>
      <p:grpSpPr>
        <a:xfrm>
          <a:off x="0" y="0"/>
          <a:ext cx="0" cy="0"/>
          <a:chOff x="0" y="0"/>
          <a:chExt cx="0" cy="0"/>
        </a:xfrm>
      </p:grpSpPr>
      <p:sp>
        <p:nvSpPr>
          <p:cNvPr id="2" name="Freeform 2"/>
          <p:cNvSpPr/>
          <p:nvPr/>
        </p:nvSpPr>
        <p:spPr>
          <a:xfrm>
            <a:off x="0" y="788670"/>
            <a:ext cx="18288000" cy="8709660"/>
          </a:xfrm>
          <a:custGeom>
            <a:avLst/>
            <a:gdLst/>
            <a:ahLst/>
            <a:cxnLst/>
            <a:rect l="l" t="t" r="r" b="b"/>
            <a:pathLst>
              <a:path w="18288000" h="8709660">
                <a:moveTo>
                  <a:pt x="0" y="0"/>
                </a:moveTo>
                <a:lnTo>
                  <a:pt x="18288000" y="0"/>
                </a:lnTo>
                <a:lnTo>
                  <a:pt x="18288000" y="8709660"/>
                </a:lnTo>
                <a:lnTo>
                  <a:pt x="0" y="8709660"/>
                </a:lnTo>
                <a:lnTo>
                  <a:pt x="0" y="0"/>
                </a:lnTo>
                <a:close/>
              </a:path>
            </a:pathLst>
          </a:custGeom>
          <a:blipFill>
            <a:blip r:embed="rId2"/>
            <a:stretch>
              <a:fillRect/>
            </a:stretch>
          </a:blipFill>
        </p:spPr>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C2A792"/>
        </a:solidFill>
        <a:effectLst/>
      </p:bgPr>
    </p:bg>
    <p:spTree>
      <p:nvGrpSpPr>
        <p:cNvPr id="1" name=""/>
        <p:cNvGrpSpPr/>
        <p:nvPr/>
      </p:nvGrpSpPr>
      <p:grpSpPr>
        <a:xfrm>
          <a:off x="0" y="0"/>
          <a:ext cx="0" cy="0"/>
          <a:chOff x="0" y="0"/>
          <a:chExt cx="0" cy="0"/>
        </a:xfrm>
      </p:grpSpPr>
      <p:sp>
        <p:nvSpPr>
          <p:cNvPr id="2" name="Freeform 2"/>
          <p:cNvSpPr/>
          <p:nvPr/>
        </p:nvSpPr>
        <p:spPr>
          <a:xfrm>
            <a:off x="1864571" y="1028700"/>
            <a:ext cx="14503423" cy="8756441"/>
          </a:xfrm>
          <a:custGeom>
            <a:avLst/>
            <a:gdLst/>
            <a:ahLst/>
            <a:cxnLst/>
            <a:rect l="l" t="t" r="r" b="b"/>
            <a:pathLst>
              <a:path w="14503423" h="8756441">
                <a:moveTo>
                  <a:pt x="0" y="0"/>
                </a:moveTo>
                <a:lnTo>
                  <a:pt x="14503423" y="0"/>
                </a:lnTo>
                <a:lnTo>
                  <a:pt x="14503423" y="8756441"/>
                </a:lnTo>
                <a:lnTo>
                  <a:pt x="0" y="87564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843821" y="3728122"/>
            <a:ext cx="11631306" cy="4214495"/>
          </a:xfrm>
          <a:prstGeom prst="rect">
            <a:avLst/>
          </a:prstGeom>
        </p:spPr>
        <p:txBody>
          <a:bodyPr lIns="0" tIns="0" rIns="0" bIns="0" rtlCol="0" anchor="t">
            <a:spAutoFit/>
          </a:bodyPr>
          <a:lstStyle/>
          <a:p>
            <a:pPr marL="755646" lvl="1" indent="-377823" algn="l">
              <a:lnSpc>
                <a:spcPts val="4899"/>
              </a:lnSpc>
              <a:buFont typeface="Arial"/>
              <a:buChar char="•"/>
            </a:pPr>
            <a:r>
              <a:rPr lang="en-US" sz="3499">
                <a:solidFill>
                  <a:srgbClr val="141414"/>
                </a:solidFill>
                <a:latin typeface="Fraunces"/>
                <a:ea typeface="Fraunces"/>
                <a:cs typeface="Fraunces"/>
                <a:sym typeface="Fraunces"/>
              </a:rPr>
              <a:t>Quản trị toàn bộ danh sách đơn hàng của hệ thống.</a:t>
            </a:r>
          </a:p>
          <a:p>
            <a:pPr marL="755646" lvl="1" indent="-377823" algn="l">
              <a:lnSpc>
                <a:spcPts val="4899"/>
              </a:lnSpc>
              <a:buFont typeface="Arial"/>
              <a:buChar char="•"/>
            </a:pPr>
            <a:r>
              <a:rPr lang="en-US" sz="3499">
                <a:solidFill>
                  <a:srgbClr val="141414"/>
                </a:solidFill>
                <a:latin typeface="Fraunces"/>
                <a:ea typeface="Fraunces"/>
                <a:cs typeface="Fraunces"/>
                <a:sym typeface="Fraunces"/>
              </a:rPr>
              <a:t> Thực hiện các thao tác: xem chi tiết đơn hàng, xóa đơn hàng.</a:t>
            </a:r>
          </a:p>
          <a:p>
            <a:pPr marL="755646" lvl="1" indent="-377823" algn="l">
              <a:lnSpc>
                <a:spcPts val="4899"/>
              </a:lnSpc>
              <a:buFont typeface="Arial"/>
              <a:buChar char="•"/>
            </a:pPr>
            <a:r>
              <a:rPr lang="en-US" sz="3499">
                <a:solidFill>
                  <a:srgbClr val="141414"/>
                </a:solidFill>
                <a:latin typeface="Fraunces"/>
                <a:ea typeface="Fraunces"/>
                <a:cs typeface="Fraunces"/>
                <a:sym typeface="Fraunces"/>
              </a:rPr>
              <a:t>Đảm bảo các đơn hàng được tổ chức rõ ràng có đầy đủ các thông tin cần thiết.</a:t>
            </a:r>
          </a:p>
          <a:p>
            <a:pPr marL="755646" lvl="1" indent="-377823" algn="l">
              <a:lnSpc>
                <a:spcPts val="4899"/>
              </a:lnSpc>
              <a:buFont typeface="Arial"/>
              <a:buChar char="•"/>
            </a:pPr>
            <a:r>
              <a:rPr lang="en-US" sz="3499">
                <a:solidFill>
                  <a:srgbClr val="141414"/>
                </a:solidFill>
                <a:latin typeface="Fraunces"/>
                <a:ea typeface="Fraunces"/>
                <a:cs typeface="Fraunces"/>
                <a:sym typeface="Fraunces"/>
              </a:rPr>
              <a:t>Kết nối với xem chi tiết từng đơn và xóa đơn hàng. </a:t>
            </a:r>
          </a:p>
          <a:p>
            <a:pPr algn="l">
              <a:lnSpc>
                <a:spcPts val="4059"/>
              </a:lnSpc>
            </a:pPr>
            <a:endParaRPr lang="en-US" sz="3499">
              <a:solidFill>
                <a:srgbClr val="141414"/>
              </a:solidFill>
              <a:latin typeface="Fraunces"/>
              <a:ea typeface="Fraunces"/>
              <a:cs typeface="Fraunces"/>
              <a:sym typeface="Fraunces"/>
            </a:endParaRPr>
          </a:p>
        </p:txBody>
      </p:sp>
      <p:sp>
        <p:nvSpPr>
          <p:cNvPr id="4" name="TextBox 4"/>
          <p:cNvSpPr txBox="1"/>
          <p:nvPr/>
        </p:nvSpPr>
        <p:spPr>
          <a:xfrm>
            <a:off x="3547069" y="2578874"/>
            <a:ext cx="11594529" cy="882650"/>
          </a:xfrm>
          <a:prstGeom prst="rect">
            <a:avLst/>
          </a:prstGeom>
        </p:spPr>
        <p:txBody>
          <a:bodyPr lIns="0" tIns="0" rIns="0" bIns="0" rtlCol="0" anchor="t">
            <a:spAutoFit/>
          </a:bodyPr>
          <a:lstStyle/>
          <a:p>
            <a:pPr marL="0" lvl="0" indent="0" algn="l">
              <a:lnSpc>
                <a:spcPts val="7149"/>
              </a:lnSpc>
            </a:pPr>
            <a:r>
              <a:rPr lang="en-US" sz="5499" b="1" spc="-164">
                <a:solidFill>
                  <a:srgbClr val="141414"/>
                </a:solidFill>
                <a:latin typeface="Fraunces Bold"/>
                <a:ea typeface="Fraunces Bold"/>
                <a:cs typeface="Fraunces Bold"/>
                <a:sym typeface="Fraunces Bold"/>
              </a:rPr>
              <a:t>13.Chức năng xem chi tiết đơn hàng</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C2A792"/>
        </a:solidFill>
        <a:effectLst/>
      </p:bgPr>
    </p:bg>
    <p:spTree>
      <p:nvGrpSpPr>
        <p:cNvPr id="1" name=""/>
        <p:cNvGrpSpPr/>
        <p:nvPr/>
      </p:nvGrpSpPr>
      <p:grpSpPr>
        <a:xfrm>
          <a:off x="0" y="0"/>
          <a:ext cx="0" cy="0"/>
          <a:chOff x="0" y="0"/>
          <a:chExt cx="0" cy="0"/>
        </a:xfrm>
      </p:grpSpPr>
      <p:sp>
        <p:nvSpPr>
          <p:cNvPr id="2" name="Freeform 2"/>
          <p:cNvSpPr/>
          <p:nvPr/>
        </p:nvSpPr>
        <p:spPr>
          <a:xfrm>
            <a:off x="0" y="1805940"/>
            <a:ext cx="18288000" cy="6675120"/>
          </a:xfrm>
          <a:custGeom>
            <a:avLst/>
            <a:gdLst/>
            <a:ahLst/>
            <a:cxnLst/>
            <a:rect l="l" t="t" r="r" b="b"/>
            <a:pathLst>
              <a:path w="18288000" h="6675120">
                <a:moveTo>
                  <a:pt x="0" y="0"/>
                </a:moveTo>
                <a:lnTo>
                  <a:pt x="18288000" y="0"/>
                </a:lnTo>
                <a:lnTo>
                  <a:pt x="18288000" y="6675120"/>
                </a:lnTo>
                <a:lnTo>
                  <a:pt x="0" y="6675120"/>
                </a:lnTo>
                <a:lnTo>
                  <a:pt x="0" y="0"/>
                </a:lnTo>
                <a:close/>
              </a:path>
            </a:pathLst>
          </a:custGeom>
          <a:blipFill>
            <a:blip r:embed="rId2"/>
            <a:stretch>
              <a:fillRect/>
            </a:stretch>
          </a:blipFill>
        </p:spPr>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C2A792"/>
        </a:solidFill>
        <a:effectLst/>
      </p:bgPr>
    </p:bg>
    <p:spTree>
      <p:nvGrpSpPr>
        <p:cNvPr id="1" name=""/>
        <p:cNvGrpSpPr/>
        <p:nvPr/>
      </p:nvGrpSpPr>
      <p:grpSpPr>
        <a:xfrm>
          <a:off x="0" y="0"/>
          <a:ext cx="0" cy="0"/>
          <a:chOff x="0" y="0"/>
          <a:chExt cx="0" cy="0"/>
        </a:xfrm>
      </p:grpSpPr>
      <p:sp>
        <p:nvSpPr>
          <p:cNvPr id="2" name="Freeform 2"/>
          <p:cNvSpPr/>
          <p:nvPr/>
        </p:nvSpPr>
        <p:spPr>
          <a:xfrm>
            <a:off x="1028700" y="1075706"/>
            <a:ext cx="16230600" cy="8135588"/>
          </a:xfrm>
          <a:custGeom>
            <a:avLst/>
            <a:gdLst/>
            <a:ahLst/>
            <a:cxnLst/>
            <a:rect l="l" t="t" r="r" b="b"/>
            <a:pathLst>
              <a:path w="16230600" h="8135588">
                <a:moveTo>
                  <a:pt x="0" y="0"/>
                </a:moveTo>
                <a:lnTo>
                  <a:pt x="16230600" y="0"/>
                </a:lnTo>
                <a:lnTo>
                  <a:pt x="16230600" y="8135588"/>
                </a:lnTo>
                <a:lnTo>
                  <a:pt x="0" y="8135588"/>
                </a:lnTo>
                <a:lnTo>
                  <a:pt x="0" y="0"/>
                </a:lnTo>
                <a:close/>
              </a:path>
            </a:pathLst>
          </a:custGeom>
          <a:blipFill>
            <a:blip r:embed="rId2"/>
            <a:stretch>
              <a:fillRect/>
            </a:stretch>
          </a:blipFill>
        </p:spPr>
      </p:sp>
      <p:sp>
        <p:nvSpPr>
          <p:cNvPr id="3" name="TextBox 3"/>
          <p:cNvSpPr txBox="1"/>
          <p:nvPr/>
        </p:nvSpPr>
        <p:spPr>
          <a:xfrm>
            <a:off x="3272072" y="3728122"/>
            <a:ext cx="11743856" cy="4214495"/>
          </a:xfrm>
          <a:prstGeom prst="rect">
            <a:avLst/>
          </a:prstGeom>
        </p:spPr>
        <p:txBody>
          <a:bodyPr lIns="0" tIns="0" rIns="0" bIns="0" rtlCol="0" anchor="t">
            <a:spAutoFit/>
          </a:bodyPr>
          <a:lstStyle/>
          <a:p>
            <a:pPr marL="755646" lvl="1" indent="-377823" algn="l">
              <a:lnSpc>
                <a:spcPts val="4899"/>
              </a:lnSpc>
              <a:buFont typeface="Arial"/>
              <a:buChar char="•"/>
            </a:pPr>
            <a:r>
              <a:rPr lang="en-US" sz="3499">
                <a:solidFill>
                  <a:srgbClr val="141414"/>
                </a:solidFill>
                <a:latin typeface="Fraunces"/>
                <a:ea typeface="Fraunces"/>
                <a:cs typeface="Fraunces"/>
                <a:sym typeface="Fraunces"/>
              </a:rPr>
              <a:t>Cho phép quản trị viên xóa một đơn hàng khỏi hệ thống.</a:t>
            </a:r>
          </a:p>
          <a:p>
            <a:pPr marL="755646" lvl="1" indent="-377823" algn="l">
              <a:lnSpc>
                <a:spcPts val="4899"/>
              </a:lnSpc>
              <a:buFont typeface="Arial"/>
              <a:buChar char="•"/>
            </a:pPr>
            <a:r>
              <a:rPr lang="en-US" sz="3499">
                <a:solidFill>
                  <a:srgbClr val="141414"/>
                </a:solidFill>
                <a:latin typeface="Fraunces"/>
                <a:ea typeface="Fraunces"/>
                <a:cs typeface="Fraunces"/>
                <a:sym typeface="Fraunces"/>
              </a:rPr>
              <a:t>Đảm bảo dữ liệu liên quan sản phẩm thuộc đơn không bị mất hoặc gây lỗi. Cập nhật danh sách đơn hàng sau khi xóa. Ngăn xóa nhầm bằng hộp thoại xác nhận.     </a:t>
            </a:r>
          </a:p>
          <a:p>
            <a:pPr algn="l">
              <a:lnSpc>
                <a:spcPts val="4059"/>
              </a:lnSpc>
            </a:pPr>
            <a:endParaRPr lang="en-US" sz="3499">
              <a:solidFill>
                <a:srgbClr val="141414"/>
              </a:solidFill>
              <a:latin typeface="Fraunces"/>
              <a:ea typeface="Fraunces"/>
              <a:cs typeface="Fraunces"/>
              <a:sym typeface="Fraunces"/>
            </a:endParaRPr>
          </a:p>
        </p:txBody>
      </p:sp>
      <p:sp>
        <p:nvSpPr>
          <p:cNvPr id="4" name="TextBox 4"/>
          <p:cNvSpPr txBox="1"/>
          <p:nvPr/>
        </p:nvSpPr>
        <p:spPr>
          <a:xfrm>
            <a:off x="5224067" y="2498929"/>
            <a:ext cx="8353083" cy="952500"/>
          </a:xfrm>
          <a:prstGeom prst="rect">
            <a:avLst/>
          </a:prstGeom>
        </p:spPr>
        <p:txBody>
          <a:bodyPr lIns="0" tIns="0" rIns="0" bIns="0" rtlCol="0" anchor="t">
            <a:spAutoFit/>
          </a:bodyPr>
          <a:lstStyle/>
          <a:p>
            <a:pPr marL="0" lvl="0" indent="0" algn="l">
              <a:lnSpc>
                <a:spcPts val="7799"/>
              </a:lnSpc>
            </a:pPr>
            <a:r>
              <a:rPr lang="en-US" sz="5999" b="1" spc="-179">
                <a:solidFill>
                  <a:srgbClr val="141414"/>
                </a:solidFill>
                <a:latin typeface="Fraunces Bold"/>
                <a:ea typeface="Fraunces Bold"/>
                <a:cs typeface="Fraunces Bold"/>
                <a:sym typeface="Fraunces Bold"/>
              </a:rPr>
              <a:t>14.Chức năng xóa đơn</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C2A792"/>
        </a:solidFill>
        <a:effectLst/>
      </p:bgPr>
    </p:bg>
    <p:spTree>
      <p:nvGrpSpPr>
        <p:cNvPr id="1" name=""/>
        <p:cNvGrpSpPr/>
        <p:nvPr/>
      </p:nvGrpSpPr>
      <p:grpSpPr>
        <a:xfrm>
          <a:off x="0" y="0"/>
          <a:ext cx="0" cy="0"/>
          <a:chOff x="0" y="0"/>
          <a:chExt cx="0" cy="0"/>
        </a:xfrm>
      </p:grpSpPr>
      <p:sp>
        <p:nvSpPr>
          <p:cNvPr id="2" name="Freeform 2"/>
          <p:cNvSpPr/>
          <p:nvPr/>
        </p:nvSpPr>
        <p:spPr>
          <a:xfrm>
            <a:off x="0" y="2697480"/>
            <a:ext cx="18288000" cy="4892040"/>
          </a:xfrm>
          <a:custGeom>
            <a:avLst/>
            <a:gdLst/>
            <a:ahLst/>
            <a:cxnLst/>
            <a:rect l="l" t="t" r="r" b="b"/>
            <a:pathLst>
              <a:path w="18288000" h="4892040">
                <a:moveTo>
                  <a:pt x="0" y="0"/>
                </a:moveTo>
                <a:lnTo>
                  <a:pt x="18288000" y="0"/>
                </a:lnTo>
                <a:lnTo>
                  <a:pt x="18288000" y="4892040"/>
                </a:lnTo>
                <a:lnTo>
                  <a:pt x="0" y="4892040"/>
                </a:lnTo>
                <a:lnTo>
                  <a:pt x="0" y="0"/>
                </a:lnTo>
                <a:close/>
              </a:path>
            </a:pathLst>
          </a:custGeom>
          <a:blipFill>
            <a:blip r:embed="rId2"/>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2E6"/>
        </a:solidFill>
        <a:effectLst/>
      </p:bgPr>
    </p:bg>
    <p:spTree>
      <p:nvGrpSpPr>
        <p:cNvPr id="1" name=""/>
        <p:cNvGrpSpPr/>
        <p:nvPr/>
      </p:nvGrpSpPr>
      <p:grpSpPr>
        <a:xfrm>
          <a:off x="0" y="0"/>
          <a:ext cx="0" cy="0"/>
          <a:chOff x="0" y="0"/>
          <a:chExt cx="0" cy="0"/>
        </a:xfrm>
      </p:grpSpPr>
      <p:sp>
        <p:nvSpPr>
          <p:cNvPr id="2" name="Freeform 2"/>
          <p:cNvSpPr/>
          <p:nvPr/>
        </p:nvSpPr>
        <p:spPr>
          <a:xfrm>
            <a:off x="13696703" y="101600"/>
            <a:ext cx="7125195" cy="4114800"/>
          </a:xfrm>
          <a:custGeom>
            <a:avLst/>
            <a:gdLst/>
            <a:ahLst/>
            <a:cxnLst/>
            <a:rect l="l" t="t" r="r" b="b"/>
            <a:pathLst>
              <a:path w="7125195" h="4114800">
                <a:moveTo>
                  <a:pt x="0" y="0"/>
                </a:moveTo>
                <a:lnTo>
                  <a:pt x="7125194" y="0"/>
                </a:lnTo>
                <a:lnTo>
                  <a:pt x="712519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018498" y="-661641"/>
            <a:ext cx="5532639" cy="2392866"/>
          </a:xfrm>
          <a:custGeom>
            <a:avLst/>
            <a:gdLst/>
            <a:ahLst/>
            <a:cxnLst/>
            <a:rect l="l" t="t" r="r" b="b"/>
            <a:pathLst>
              <a:path w="5532639" h="2392866">
                <a:moveTo>
                  <a:pt x="0" y="0"/>
                </a:moveTo>
                <a:lnTo>
                  <a:pt x="5532639" y="0"/>
                </a:lnTo>
                <a:lnTo>
                  <a:pt x="5532639" y="2392867"/>
                </a:lnTo>
                <a:lnTo>
                  <a:pt x="0" y="2392867"/>
                </a:lnTo>
                <a:lnTo>
                  <a:pt x="0" y="0"/>
                </a:lnTo>
                <a:close/>
              </a:path>
            </a:pathLst>
          </a:custGeom>
          <a:blipFill>
            <a:blip r:embed="rId4">
              <a:alphaModFix amt="77000"/>
              <a:extLst>
                <a:ext uri="{96DAC541-7B7A-43D3-8B79-37D633B846F1}">
                  <asvg:svgBlip xmlns:asvg="http://schemas.microsoft.com/office/drawing/2016/SVG/main" r:embed="rId5"/>
                </a:ext>
              </a:extLst>
            </a:blip>
            <a:stretch>
              <a:fillRect/>
            </a:stretch>
          </a:blipFill>
        </p:spPr>
      </p:sp>
      <p:sp>
        <p:nvSpPr>
          <p:cNvPr id="4" name="Freeform 4"/>
          <p:cNvSpPr/>
          <p:nvPr/>
        </p:nvSpPr>
        <p:spPr>
          <a:xfrm>
            <a:off x="7793306" y="4576457"/>
            <a:ext cx="9905825" cy="1337286"/>
          </a:xfrm>
          <a:custGeom>
            <a:avLst/>
            <a:gdLst/>
            <a:ahLst/>
            <a:cxnLst/>
            <a:rect l="l" t="t" r="r" b="b"/>
            <a:pathLst>
              <a:path w="9905825" h="1337286">
                <a:moveTo>
                  <a:pt x="0" y="0"/>
                </a:moveTo>
                <a:lnTo>
                  <a:pt x="9905825" y="0"/>
                </a:lnTo>
                <a:lnTo>
                  <a:pt x="9905825" y="1337286"/>
                </a:lnTo>
                <a:lnTo>
                  <a:pt x="0" y="13372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4952906" y="6172200"/>
            <a:ext cx="3463913" cy="4114800"/>
          </a:xfrm>
          <a:custGeom>
            <a:avLst/>
            <a:gdLst/>
            <a:ahLst/>
            <a:cxnLst/>
            <a:rect l="l" t="t" r="r" b="b"/>
            <a:pathLst>
              <a:path w="3463913" h="4114800">
                <a:moveTo>
                  <a:pt x="0" y="0"/>
                </a:moveTo>
                <a:lnTo>
                  <a:pt x="3463914" y="0"/>
                </a:lnTo>
                <a:lnTo>
                  <a:pt x="346391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219332" y="4315968"/>
            <a:ext cx="7315200" cy="1856232"/>
          </a:xfrm>
          <a:custGeom>
            <a:avLst/>
            <a:gdLst/>
            <a:ahLst/>
            <a:cxnLst/>
            <a:rect l="l" t="t" r="r" b="b"/>
            <a:pathLst>
              <a:path w="7315200" h="1856232">
                <a:moveTo>
                  <a:pt x="0" y="0"/>
                </a:moveTo>
                <a:lnTo>
                  <a:pt x="7315200" y="0"/>
                </a:lnTo>
                <a:lnTo>
                  <a:pt x="7315200" y="1856232"/>
                </a:lnTo>
                <a:lnTo>
                  <a:pt x="0" y="1856232"/>
                </a:lnTo>
                <a:lnTo>
                  <a:pt x="0" y="0"/>
                </a:lnTo>
                <a:close/>
              </a:path>
            </a:pathLst>
          </a:custGeom>
          <a:blipFill>
            <a:blip r:embed="rId10">
              <a:alphaModFix amt="49000"/>
              <a:extLst>
                <a:ext uri="{96DAC541-7B7A-43D3-8B79-37D633B846F1}">
                  <asvg:svgBlip xmlns:asvg="http://schemas.microsoft.com/office/drawing/2016/SVG/main" r:embed="rId11"/>
                </a:ext>
              </a:extLst>
            </a:blip>
            <a:stretch>
              <a:fillRect/>
            </a:stretch>
          </a:blipFill>
        </p:spPr>
      </p:sp>
      <p:sp>
        <p:nvSpPr>
          <p:cNvPr id="7" name="TextBox 7"/>
          <p:cNvSpPr txBox="1"/>
          <p:nvPr/>
        </p:nvSpPr>
        <p:spPr>
          <a:xfrm>
            <a:off x="128562" y="67733"/>
            <a:ext cx="14798944" cy="4384675"/>
          </a:xfrm>
          <a:prstGeom prst="rect">
            <a:avLst/>
          </a:prstGeom>
        </p:spPr>
        <p:txBody>
          <a:bodyPr lIns="0" tIns="0" rIns="0" bIns="0" rtlCol="0" anchor="t">
            <a:spAutoFit/>
          </a:bodyPr>
          <a:lstStyle/>
          <a:p>
            <a:pPr algn="l">
              <a:lnSpc>
                <a:spcPts val="4759"/>
              </a:lnSpc>
            </a:pPr>
            <a:r>
              <a:rPr lang="en-US" sz="3399" b="1" dirty="0">
                <a:solidFill>
                  <a:srgbClr val="000000"/>
                </a:solidFill>
                <a:latin typeface="Fraunces Bold"/>
                <a:ea typeface="Fraunces Bold"/>
                <a:cs typeface="Fraunces Bold"/>
                <a:sym typeface="Fraunces Bold"/>
              </a:rPr>
              <a:t> </a:t>
            </a:r>
            <a:r>
              <a:rPr lang="en-US" sz="3399" b="1" dirty="0" err="1">
                <a:solidFill>
                  <a:srgbClr val="000000"/>
                </a:solidFill>
                <a:latin typeface="Fraunces Bold"/>
                <a:ea typeface="Fraunces Bold"/>
                <a:cs typeface="Fraunces Bold"/>
                <a:sym typeface="Fraunces Bold"/>
              </a:rPr>
              <a:t>Các</a:t>
            </a:r>
            <a:r>
              <a:rPr lang="en-US" sz="3399" b="1" dirty="0">
                <a:solidFill>
                  <a:srgbClr val="000000"/>
                </a:solidFill>
                <a:latin typeface="Fraunces Bold"/>
                <a:ea typeface="Fraunces Bold"/>
                <a:cs typeface="Fraunces Bold"/>
                <a:sym typeface="Fraunces Bold"/>
              </a:rPr>
              <a:t> </a:t>
            </a:r>
            <a:r>
              <a:rPr lang="en-US" sz="3399" b="1" dirty="0" err="1">
                <a:solidFill>
                  <a:srgbClr val="000000"/>
                </a:solidFill>
                <a:latin typeface="Fraunces Bold"/>
                <a:ea typeface="Fraunces Bold"/>
                <a:cs typeface="Fraunces Bold"/>
                <a:sym typeface="Fraunces Bold"/>
              </a:rPr>
              <a:t>Chức</a:t>
            </a:r>
            <a:r>
              <a:rPr lang="en-US" sz="3399" b="1" dirty="0">
                <a:solidFill>
                  <a:srgbClr val="000000"/>
                </a:solidFill>
                <a:latin typeface="Fraunces Bold"/>
                <a:ea typeface="Fraunces Bold"/>
                <a:cs typeface="Fraunces Bold"/>
                <a:sym typeface="Fraunces Bold"/>
              </a:rPr>
              <a:t> </a:t>
            </a:r>
            <a:r>
              <a:rPr lang="en-US" sz="3399" b="1" dirty="0" err="1">
                <a:solidFill>
                  <a:srgbClr val="000000"/>
                </a:solidFill>
                <a:latin typeface="Fraunces Bold"/>
                <a:ea typeface="Fraunces Bold"/>
                <a:cs typeface="Fraunces Bold"/>
                <a:sym typeface="Fraunces Bold"/>
              </a:rPr>
              <a:t>Năng</a:t>
            </a:r>
            <a:r>
              <a:rPr lang="en-US" sz="3399" b="1" dirty="0">
                <a:solidFill>
                  <a:srgbClr val="000000"/>
                </a:solidFill>
                <a:latin typeface="Fraunces Bold"/>
                <a:ea typeface="Fraunces Bold"/>
                <a:cs typeface="Fraunces Bold"/>
                <a:sym typeface="Fraunces Bold"/>
              </a:rPr>
              <a:t> Trang ADMIN:</a:t>
            </a:r>
          </a:p>
          <a:p>
            <a:pPr marL="669291" lvl="1" indent="-334646" algn="l">
              <a:lnSpc>
                <a:spcPts val="4340"/>
              </a:lnSpc>
              <a:buFont typeface="Arial"/>
              <a:buChar char="•"/>
            </a:pPr>
            <a:r>
              <a:rPr lang="en-US" sz="3100" dirty="0" err="1">
                <a:solidFill>
                  <a:srgbClr val="000000"/>
                </a:solidFill>
                <a:latin typeface="Fraunces"/>
                <a:ea typeface="Fraunces"/>
                <a:cs typeface="Fraunces"/>
                <a:sym typeface="Fraunces"/>
              </a:rPr>
              <a:t>Đăng</a:t>
            </a:r>
            <a:r>
              <a:rPr lang="en-US" sz="3100" dirty="0">
                <a:solidFill>
                  <a:srgbClr val="000000"/>
                </a:solidFill>
                <a:latin typeface="Fraunces"/>
                <a:ea typeface="Fraunces"/>
                <a:cs typeface="Fraunces"/>
                <a:sym typeface="Fraunces"/>
              </a:rPr>
              <a:t> </a:t>
            </a:r>
            <a:r>
              <a:rPr lang="en-US" sz="3100" dirty="0" err="1">
                <a:solidFill>
                  <a:srgbClr val="000000"/>
                </a:solidFill>
                <a:latin typeface="Fraunces"/>
                <a:ea typeface="Fraunces"/>
                <a:cs typeface="Fraunces"/>
                <a:sym typeface="Fraunces"/>
              </a:rPr>
              <a:t>nhập_đăng</a:t>
            </a:r>
            <a:r>
              <a:rPr lang="en-US" sz="3100" dirty="0">
                <a:solidFill>
                  <a:srgbClr val="000000"/>
                </a:solidFill>
                <a:latin typeface="Fraunces"/>
                <a:ea typeface="Fraunces"/>
                <a:cs typeface="Fraunces"/>
                <a:sym typeface="Fraunces"/>
              </a:rPr>
              <a:t> </a:t>
            </a:r>
            <a:r>
              <a:rPr lang="en-US" sz="3100" dirty="0" err="1">
                <a:solidFill>
                  <a:srgbClr val="000000"/>
                </a:solidFill>
                <a:latin typeface="Fraunces"/>
                <a:ea typeface="Fraunces"/>
                <a:cs typeface="Fraunces"/>
                <a:sym typeface="Fraunces"/>
              </a:rPr>
              <a:t>xuất</a:t>
            </a:r>
            <a:endParaRPr lang="en-US" sz="3100" dirty="0">
              <a:solidFill>
                <a:srgbClr val="000000"/>
              </a:solidFill>
              <a:latin typeface="Fraunces"/>
              <a:ea typeface="Fraunces"/>
              <a:cs typeface="Fraunces"/>
              <a:sym typeface="Fraunces"/>
            </a:endParaRPr>
          </a:p>
          <a:p>
            <a:pPr marL="669291" lvl="1" indent="-334646" algn="l">
              <a:lnSpc>
                <a:spcPts val="4340"/>
              </a:lnSpc>
              <a:buFont typeface="Arial"/>
              <a:buChar char="•"/>
            </a:pPr>
            <a:r>
              <a:rPr lang="en-US" sz="3100" dirty="0" err="1">
                <a:solidFill>
                  <a:srgbClr val="000000"/>
                </a:solidFill>
                <a:latin typeface="Fraunces"/>
                <a:ea typeface="Fraunces"/>
                <a:cs typeface="Fraunces"/>
                <a:sym typeface="Fraunces"/>
              </a:rPr>
              <a:t>Quản</a:t>
            </a:r>
            <a:r>
              <a:rPr lang="en-US" sz="3100" dirty="0">
                <a:solidFill>
                  <a:srgbClr val="000000"/>
                </a:solidFill>
                <a:latin typeface="Fraunces"/>
                <a:ea typeface="Fraunces"/>
                <a:cs typeface="Fraunces"/>
                <a:sym typeface="Fraunces"/>
              </a:rPr>
              <a:t> </a:t>
            </a:r>
            <a:r>
              <a:rPr lang="en-US" sz="3100" dirty="0" err="1">
                <a:solidFill>
                  <a:srgbClr val="000000"/>
                </a:solidFill>
                <a:latin typeface="Fraunces"/>
                <a:ea typeface="Fraunces"/>
                <a:cs typeface="Fraunces"/>
                <a:sym typeface="Fraunces"/>
              </a:rPr>
              <a:t>lí</a:t>
            </a:r>
            <a:r>
              <a:rPr lang="en-US" sz="3100" dirty="0">
                <a:solidFill>
                  <a:srgbClr val="000000"/>
                </a:solidFill>
                <a:latin typeface="Fraunces"/>
                <a:ea typeface="Fraunces"/>
                <a:cs typeface="Fraunces"/>
                <a:sym typeface="Fraunces"/>
              </a:rPr>
              <a:t> :</a:t>
            </a:r>
          </a:p>
          <a:p>
            <a:pPr algn="l">
              <a:lnSpc>
                <a:spcPts val="4340"/>
              </a:lnSpc>
            </a:pPr>
            <a:r>
              <a:rPr lang="en-US" sz="3100" dirty="0">
                <a:solidFill>
                  <a:srgbClr val="000000"/>
                </a:solidFill>
                <a:latin typeface="Fraunces"/>
                <a:ea typeface="Fraunces"/>
                <a:cs typeface="Fraunces"/>
                <a:sym typeface="Fraunces"/>
              </a:rPr>
              <a:t>+ </a:t>
            </a:r>
            <a:r>
              <a:rPr lang="en-US" sz="3100" dirty="0" err="1">
                <a:solidFill>
                  <a:srgbClr val="000000"/>
                </a:solidFill>
                <a:latin typeface="Fraunces"/>
                <a:ea typeface="Fraunces"/>
                <a:cs typeface="Fraunces"/>
                <a:sym typeface="Fraunces"/>
              </a:rPr>
              <a:t>Sản</a:t>
            </a:r>
            <a:r>
              <a:rPr lang="en-US" sz="3100" dirty="0">
                <a:solidFill>
                  <a:srgbClr val="000000"/>
                </a:solidFill>
                <a:latin typeface="Fraunces"/>
                <a:ea typeface="Fraunces"/>
                <a:cs typeface="Fraunces"/>
                <a:sym typeface="Fraunces"/>
              </a:rPr>
              <a:t> </a:t>
            </a:r>
            <a:r>
              <a:rPr lang="en-US" sz="3100" dirty="0" err="1">
                <a:solidFill>
                  <a:srgbClr val="000000"/>
                </a:solidFill>
                <a:latin typeface="Fraunces"/>
                <a:ea typeface="Fraunces"/>
                <a:cs typeface="Fraunces"/>
                <a:sym typeface="Fraunces"/>
              </a:rPr>
              <a:t>phẩm</a:t>
            </a:r>
            <a:r>
              <a:rPr lang="en-US" sz="3100" dirty="0">
                <a:solidFill>
                  <a:srgbClr val="000000"/>
                </a:solidFill>
                <a:latin typeface="Fraunces"/>
                <a:ea typeface="Fraunces"/>
                <a:cs typeface="Fraunces"/>
                <a:sym typeface="Fraunces"/>
              </a:rPr>
              <a:t> : </a:t>
            </a:r>
            <a:r>
              <a:rPr lang="en-US" sz="3100" dirty="0" err="1">
                <a:solidFill>
                  <a:srgbClr val="000000"/>
                </a:solidFill>
                <a:latin typeface="Fraunces"/>
                <a:ea typeface="Fraunces"/>
                <a:cs typeface="Fraunces"/>
                <a:sym typeface="Fraunces"/>
              </a:rPr>
              <a:t>xem</a:t>
            </a:r>
            <a:r>
              <a:rPr lang="en-US" sz="3100" dirty="0">
                <a:solidFill>
                  <a:srgbClr val="000000"/>
                </a:solidFill>
                <a:latin typeface="Fraunces"/>
                <a:ea typeface="Fraunces"/>
                <a:cs typeface="Fraunces"/>
                <a:sym typeface="Fraunces"/>
              </a:rPr>
              <a:t> </a:t>
            </a:r>
            <a:r>
              <a:rPr lang="en-US" sz="3100" dirty="0" err="1">
                <a:solidFill>
                  <a:srgbClr val="000000"/>
                </a:solidFill>
                <a:latin typeface="Fraunces"/>
                <a:ea typeface="Fraunces"/>
                <a:cs typeface="Fraunces"/>
                <a:sym typeface="Fraunces"/>
              </a:rPr>
              <a:t>danh</a:t>
            </a:r>
            <a:r>
              <a:rPr lang="en-US" sz="3100" dirty="0">
                <a:solidFill>
                  <a:srgbClr val="000000"/>
                </a:solidFill>
                <a:latin typeface="Fraunces"/>
                <a:ea typeface="Fraunces"/>
                <a:cs typeface="Fraunces"/>
                <a:sym typeface="Fraunces"/>
              </a:rPr>
              <a:t> </a:t>
            </a:r>
            <a:r>
              <a:rPr lang="en-US" sz="3100" dirty="0" err="1">
                <a:solidFill>
                  <a:srgbClr val="000000"/>
                </a:solidFill>
                <a:latin typeface="Fraunces"/>
                <a:ea typeface="Fraunces"/>
                <a:cs typeface="Fraunces"/>
                <a:sym typeface="Fraunces"/>
              </a:rPr>
              <a:t>sách</a:t>
            </a:r>
            <a:r>
              <a:rPr lang="en-US" sz="3100" dirty="0">
                <a:solidFill>
                  <a:srgbClr val="000000"/>
                </a:solidFill>
                <a:latin typeface="Fraunces"/>
                <a:ea typeface="Fraunces"/>
                <a:cs typeface="Fraunces"/>
                <a:sym typeface="Fraunces"/>
              </a:rPr>
              <a:t> </a:t>
            </a:r>
            <a:r>
              <a:rPr lang="en-US" sz="3100" dirty="0" err="1">
                <a:solidFill>
                  <a:srgbClr val="000000"/>
                </a:solidFill>
                <a:latin typeface="Fraunces"/>
                <a:ea typeface="Fraunces"/>
                <a:cs typeface="Fraunces"/>
                <a:sym typeface="Fraunces"/>
              </a:rPr>
              <a:t>sản</a:t>
            </a:r>
            <a:r>
              <a:rPr lang="en-US" sz="3100" dirty="0">
                <a:solidFill>
                  <a:srgbClr val="000000"/>
                </a:solidFill>
                <a:latin typeface="Fraunces"/>
                <a:ea typeface="Fraunces"/>
                <a:cs typeface="Fraunces"/>
                <a:sym typeface="Fraunces"/>
              </a:rPr>
              <a:t> </a:t>
            </a:r>
            <a:r>
              <a:rPr lang="en-US" sz="3100" dirty="0" err="1">
                <a:solidFill>
                  <a:srgbClr val="000000"/>
                </a:solidFill>
                <a:latin typeface="Fraunces"/>
                <a:ea typeface="Fraunces"/>
                <a:cs typeface="Fraunces"/>
                <a:sym typeface="Fraunces"/>
              </a:rPr>
              <a:t>phẩm,thêm,sửa,xóa</a:t>
            </a:r>
            <a:r>
              <a:rPr lang="en-US" sz="3100" dirty="0">
                <a:solidFill>
                  <a:srgbClr val="000000"/>
                </a:solidFill>
                <a:latin typeface="Fraunces"/>
                <a:ea typeface="Fraunces"/>
                <a:cs typeface="Fraunces"/>
                <a:sym typeface="Fraunces"/>
              </a:rPr>
              <a:t> </a:t>
            </a:r>
            <a:r>
              <a:rPr lang="en-US" sz="3100" dirty="0" err="1">
                <a:solidFill>
                  <a:srgbClr val="000000"/>
                </a:solidFill>
                <a:latin typeface="Fraunces"/>
                <a:ea typeface="Fraunces"/>
                <a:cs typeface="Fraunces"/>
                <a:sym typeface="Fraunces"/>
              </a:rPr>
              <a:t>sản</a:t>
            </a:r>
            <a:r>
              <a:rPr lang="en-US" sz="3100" dirty="0">
                <a:solidFill>
                  <a:srgbClr val="000000"/>
                </a:solidFill>
                <a:latin typeface="Fraunces"/>
                <a:ea typeface="Fraunces"/>
                <a:cs typeface="Fraunces"/>
                <a:sym typeface="Fraunces"/>
              </a:rPr>
              <a:t> </a:t>
            </a:r>
            <a:r>
              <a:rPr lang="en-US" sz="3100" dirty="0" err="1">
                <a:solidFill>
                  <a:srgbClr val="000000"/>
                </a:solidFill>
                <a:latin typeface="Fraunces"/>
                <a:ea typeface="Fraunces"/>
                <a:cs typeface="Fraunces"/>
                <a:sym typeface="Fraunces"/>
              </a:rPr>
              <a:t>phẩm</a:t>
            </a:r>
            <a:r>
              <a:rPr lang="en-US" sz="3100" dirty="0">
                <a:solidFill>
                  <a:srgbClr val="000000"/>
                </a:solidFill>
                <a:latin typeface="Fraunces"/>
                <a:ea typeface="Fraunces"/>
                <a:cs typeface="Fraunces"/>
                <a:sym typeface="Fraunces"/>
              </a:rPr>
              <a:t>.</a:t>
            </a:r>
          </a:p>
          <a:p>
            <a:pPr algn="l">
              <a:lnSpc>
                <a:spcPts val="4340"/>
              </a:lnSpc>
            </a:pPr>
            <a:r>
              <a:rPr lang="en-US" sz="3100" dirty="0">
                <a:solidFill>
                  <a:srgbClr val="000000"/>
                </a:solidFill>
                <a:latin typeface="Fraunces"/>
                <a:ea typeface="Fraunces"/>
                <a:cs typeface="Fraunces"/>
                <a:sym typeface="Fraunces"/>
              </a:rPr>
              <a:t>+ </a:t>
            </a:r>
            <a:r>
              <a:rPr lang="en-US" sz="3100" dirty="0" err="1">
                <a:solidFill>
                  <a:srgbClr val="000000"/>
                </a:solidFill>
                <a:latin typeface="Fraunces"/>
                <a:ea typeface="Fraunces"/>
                <a:cs typeface="Fraunces"/>
                <a:sym typeface="Fraunces"/>
              </a:rPr>
              <a:t>Loại</a:t>
            </a:r>
            <a:r>
              <a:rPr lang="en-US" sz="3100" dirty="0">
                <a:solidFill>
                  <a:srgbClr val="000000"/>
                </a:solidFill>
                <a:latin typeface="Fraunces"/>
                <a:ea typeface="Fraunces"/>
                <a:cs typeface="Fraunces"/>
                <a:sym typeface="Fraunces"/>
              </a:rPr>
              <a:t> </a:t>
            </a:r>
            <a:r>
              <a:rPr lang="en-US" sz="3100" dirty="0" err="1">
                <a:solidFill>
                  <a:srgbClr val="000000"/>
                </a:solidFill>
                <a:latin typeface="Fraunces"/>
                <a:ea typeface="Fraunces"/>
                <a:cs typeface="Fraunces"/>
                <a:sym typeface="Fraunces"/>
              </a:rPr>
              <a:t>sản</a:t>
            </a:r>
            <a:r>
              <a:rPr lang="en-US" sz="3100" dirty="0">
                <a:solidFill>
                  <a:srgbClr val="000000"/>
                </a:solidFill>
                <a:latin typeface="Fraunces"/>
                <a:ea typeface="Fraunces"/>
                <a:cs typeface="Fraunces"/>
                <a:sym typeface="Fraunces"/>
              </a:rPr>
              <a:t> </a:t>
            </a:r>
            <a:r>
              <a:rPr lang="en-US" sz="3100" dirty="0" err="1">
                <a:solidFill>
                  <a:srgbClr val="000000"/>
                </a:solidFill>
                <a:latin typeface="Fraunces"/>
                <a:ea typeface="Fraunces"/>
                <a:cs typeface="Fraunces"/>
                <a:sym typeface="Fraunces"/>
              </a:rPr>
              <a:t>phẩm</a:t>
            </a:r>
            <a:r>
              <a:rPr lang="en-US" sz="3100" dirty="0">
                <a:solidFill>
                  <a:srgbClr val="000000"/>
                </a:solidFill>
                <a:latin typeface="Fraunces"/>
                <a:ea typeface="Fraunces"/>
                <a:cs typeface="Fraunces"/>
                <a:sym typeface="Fraunces"/>
              </a:rPr>
              <a:t>: </a:t>
            </a:r>
            <a:r>
              <a:rPr lang="en-US" sz="3100" dirty="0" err="1">
                <a:solidFill>
                  <a:srgbClr val="000000"/>
                </a:solidFill>
                <a:latin typeface="Fraunces"/>
                <a:ea typeface="Fraunces"/>
                <a:cs typeface="Fraunces"/>
                <a:sym typeface="Fraunces"/>
              </a:rPr>
              <a:t>xem</a:t>
            </a:r>
            <a:r>
              <a:rPr lang="en-US" sz="3100" dirty="0">
                <a:solidFill>
                  <a:srgbClr val="000000"/>
                </a:solidFill>
                <a:latin typeface="Fraunces"/>
                <a:ea typeface="Fraunces"/>
                <a:cs typeface="Fraunces"/>
                <a:sym typeface="Fraunces"/>
              </a:rPr>
              <a:t> </a:t>
            </a:r>
            <a:r>
              <a:rPr lang="en-US" sz="3100" dirty="0" err="1">
                <a:solidFill>
                  <a:srgbClr val="000000"/>
                </a:solidFill>
                <a:latin typeface="Fraunces"/>
                <a:ea typeface="Fraunces"/>
                <a:cs typeface="Fraunces"/>
                <a:sym typeface="Fraunces"/>
              </a:rPr>
              <a:t>danh</a:t>
            </a:r>
            <a:r>
              <a:rPr lang="en-US" sz="3100" dirty="0">
                <a:solidFill>
                  <a:srgbClr val="000000"/>
                </a:solidFill>
                <a:latin typeface="Fraunces"/>
                <a:ea typeface="Fraunces"/>
                <a:cs typeface="Fraunces"/>
                <a:sym typeface="Fraunces"/>
              </a:rPr>
              <a:t> </a:t>
            </a:r>
            <a:r>
              <a:rPr lang="en-US" sz="3100" dirty="0" err="1">
                <a:solidFill>
                  <a:srgbClr val="000000"/>
                </a:solidFill>
                <a:latin typeface="Fraunces"/>
                <a:ea typeface="Fraunces"/>
                <a:cs typeface="Fraunces"/>
                <a:sym typeface="Fraunces"/>
              </a:rPr>
              <a:t>sách</a:t>
            </a:r>
            <a:r>
              <a:rPr lang="en-US" sz="3100" dirty="0">
                <a:solidFill>
                  <a:srgbClr val="000000"/>
                </a:solidFill>
                <a:latin typeface="Fraunces"/>
                <a:ea typeface="Fraunces"/>
                <a:cs typeface="Fraunces"/>
                <a:sym typeface="Fraunces"/>
              </a:rPr>
              <a:t> </a:t>
            </a:r>
            <a:r>
              <a:rPr lang="en-US" sz="3100" dirty="0" err="1">
                <a:solidFill>
                  <a:srgbClr val="000000"/>
                </a:solidFill>
                <a:latin typeface="Fraunces"/>
                <a:ea typeface="Fraunces"/>
                <a:cs typeface="Fraunces"/>
                <a:sym typeface="Fraunces"/>
              </a:rPr>
              <a:t>loại</a:t>
            </a:r>
            <a:r>
              <a:rPr lang="en-US" sz="3100" dirty="0">
                <a:solidFill>
                  <a:srgbClr val="000000"/>
                </a:solidFill>
                <a:latin typeface="Fraunces"/>
                <a:ea typeface="Fraunces"/>
                <a:cs typeface="Fraunces"/>
                <a:sym typeface="Fraunces"/>
              </a:rPr>
              <a:t> </a:t>
            </a:r>
            <a:r>
              <a:rPr lang="en-US" sz="3100" dirty="0" err="1">
                <a:solidFill>
                  <a:srgbClr val="000000"/>
                </a:solidFill>
                <a:latin typeface="Fraunces"/>
                <a:ea typeface="Fraunces"/>
                <a:cs typeface="Fraunces"/>
                <a:sym typeface="Fraunces"/>
              </a:rPr>
              <a:t>sản</a:t>
            </a:r>
            <a:r>
              <a:rPr lang="en-US" sz="3100" dirty="0">
                <a:solidFill>
                  <a:srgbClr val="000000"/>
                </a:solidFill>
                <a:latin typeface="Fraunces"/>
                <a:ea typeface="Fraunces"/>
                <a:cs typeface="Fraunces"/>
                <a:sym typeface="Fraunces"/>
              </a:rPr>
              <a:t> </a:t>
            </a:r>
            <a:r>
              <a:rPr lang="en-US" sz="3100" dirty="0" err="1">
                <a:solidFill>
                  <a:srgbClr val="000000"/>
                </a:solidFill>
                <a:latin typeface="Fraunces"/>
                <a:ea typeface="Fraunces"/>
                <a:cs typeface="Fraunces"/>
                <a:sym typeface="Fraunces"/>
              </a:rPr>
              <a:t>phẩm,thêm,sửa,xóa</a:t>
            </a:r>
            <a:r>
              <a:rPr lang="en-US" sz="3100" dirty="0">
                <a:solidFill>
                  <a:srgbClr val="000000"/>
                </a:solidFill>
                <a:latin typeface="Fraunces"/>
                <a:ea typeface="Fraunces"/>
                <a:cs typeface="Fraunces"/>
                <a:sym typeface="Fraunces"/>
              </a:rPr>
              <a:t> </a:t>
            </a:r>
            <a:r>
              <a:rPr lang="en-US" sz="3100" dirty="0" err="1">
                <a:solidFill>
                  <a:srgbClr val="000000"/>
                </a:solidFill>
                <a:latin typeface="Fraunces"/>
                <a:ea typeface="Fraunces"/>
                <a:cs typeface="Fraunces"/>
                <a:sym typeface="Fraunces"/>
              </a:rPr>
              <a:t>loại</a:t>
            </a:r>
            <a:r>
              <a:rPr lang="en-US" sz="3100" dirty="0">
                <a:solidFill>
                  <a:srgbClr val="000000"/>
                </a:solidFill>
                <a:latin typeface="Fraunces"/>
                <a:ea typeface="Fraunces"/>
                <a:cs typeface="Fraunces"/>
                <a:sym typeface="Fraunces"/>
              </a:rPr>
              <a:t> </a:t>
            </a:r>
            <a:r>
              <a:rPr lang="en-US" sz="3100" dirty="0" err="1">
                <a:solidFill>
                  <a:srgbClr val="000000"/>
                </a:solidFill>
                <a:latin typeface="Fraunces"/>
                <a:ea typeface="Fraunces"/>
                <a:cs typeface="Fraunces"/>
                <a:sym typeface="Fraunces"/>
              </a:rPr>
              <a:t>sản</a:t>
            </a:r>
            <a:r>
              <a:rPr lang="en-US" sz="3100" dirty="0">
                <a:solidFill>
                  <a:srgbClr val="000000"/>
                </a:solidFill>
                <a:latin typeface="Fraunces"/>
                <a:ea typeface="Fraunces"/>
                <a:cs typeface="Fraunces"/>
                <a:sym typeface="Fraunces"/>
              </a:rPr>
              <a:t> </a:t>
            </a:r>
            <a:r>
              <a:rPr lang="en-US" sz="3100" dirty="0" err="1">
                <a:solidFill>
                  <a:srgbClr val="000000"/>
                </a:solidFill>
                <a:latin typeface="Fraunces"/>
                <a:ea typeface="Fraunces"/>
                <a:cs typeface="Fraunces"/>
                <a:sym typeface="Fraunces"/>
              </a:rPr>
              <a:t>phẩm</a:t>
            </a:r>
            <a:r>
              <a:rPr lang="en-US" sz="3100" dirty="0">
                <a:solidFill>
                  <a:srgbClr val="000000"/>
                </a:solidFill>
                <a:latin typeface="Fraunces"/>
                <a:ea typeface="Fraunces"/>
                <a:cs typeface="Fraunces"/>
                <a:sym typeface="Fraunces"/>
              </a:rPr>
              <a:t>.</a:t>
            </a:r>
          </a:p>
          <a:p>
            <a:pPr algn="l">
              <a:lnSpc>
                <a:spcPts val="4340"/>
              </a:lnSpc>
            </a:pPr>
            <a:r>
              <a:rPr lang="en-US" sz="3100" dirty="0">
                <a:solidFill>
                  <a:srgbClr val="000000"/>
                </a:solidFill>
                <a:latin typeface="Fraunces"/>
                <a:ea typeface="Fraunces"/>
                <a:cs typeface="Fraunces"/>
                <a:sym typeface="Fraunces"/>
              </a:rPr>
              <a:t>+ </a:t>
            </a:r>
            <a:r>
              <a:rPr lang="en-US" sz="3100" dirty="0" err="1">
                <a:solidFill>
                  <a:srgbClr val="000000"/>
                </a:solidFill>
                <a:latin typeface="Fraunces"/>
                <a:ea typeface="Fraunces"/>
                <a:cs typeface="Fraunces"/>
                <a:sym typeface="Fraunces"/>
              </a:rPr>
              <a:t>Đơn</a:t>
            </a:r>
            <a:r>
              <a:rPr lang="en-US" sz="3100" dirty="0">
                <a:solidFill>
                  <a:srgbClr val="000000"/>
                </a:solidFill>
                <a:latin typeface="Fraunces"/>
                <a:ea typeface="Fraunces"/>
                <a:cs typeface="Fraunces"/>
                <a:sym typeface="Fraunces"/>
              </a:rPr>
              <a:t> </a:t>
            </a:r>
            <a:r>
              <a:rPr lang="en-US" sz="3100" dirty="0" err="1">
                <a:solidFill>
                  <a:srgbClr val="000000"/>
                </a:solidFill>
                <a:latin typeface="Fraunces"/>
                <a:ea typeface="Fraunces"/>
                <a:cs typeface="Fraunces"/>
                <a:sym typeface="Fraunces"/>
              </a:rPr>
              <a:t>hàng:xem</a:t>
            </a:r>
            <a:r>
              <a:rPr lang="en-US" sz="3100" dirty="0">
                <a:solidFill>
                  <a:srgbClr val="000000"/>
                </a:solidFill>
                <a:latin typeface="Fraunces"/>
                <a:ea typeface="Fraunces"/>
                <a:cs typeface="Fraunces"/>
                <a:sym typeface="Fraunces"/>
              </a:rPr>
              <a:t> </a:t>
            </a:r>
            <a:r>
              <a:rPr lang="en-US" sz="3100" dirty="0" err="1">
                <a:solidFill>
                  <a:srgbClr val="000000"/>
                </a:solidFill>
                <a:latin typeface="Fraunces"/>
                <a:ea typeface="Fraunces"/>
                <a:cs typeface="Fraunces"/>
                <a:sym typeface="Fraunces"/>
              </a:rPr>
              <a:t>danh</a:t>
            </a:r>
            <a:r>
              <a:rPr lang="en-US" sz="3100" dirty="0">
                <a:solidFill>
                  <a:srgbClr val="000000"/>
                </a:solidFill>
                <a:latin typeface="Fraunces"/>
                <a:ea typeface="Fraunces"/>
                <a:cs typeface="Fraunces"/>
                <a:sym typeface="Fraunces"/>
              </a:rPr>
              <a:t> </a:t>
            </a:r>
            <a:r>
              <a:rPr lang="en-US" sz="3100" dirty="0" err="1">
                <a:solidFill>
                  <a:srgbClr val="000000"/>
                </a:solidFill>
                <a:latin typeface="Fraunces"/>
                <a:ea typeface="Fraunces"/>
                <a:cs typeface="Fraunces"/>
                <a:sym typeface="Fraunces"/>
              </a:rPr>
              <a:t>sách</a:t>
            </a:r>
            <a:r>
              <a:rPr lang="en-US" sz="3100" dirty="0">
                <a:solidFill>
                  <a:srgbClr val="000000"/>
                </a:solidFill>
                <a:latin typeface="Fraunces"/>
                <a:ea typeface="Fraunces"/>
                <a:cs typeface="Fraunces"/>
                <a:sym typeface="Fraunces"/>
              </a:rPr>
              <a:t> </a:t>
            </a:r>
            <a:r>
              <a:rPr lang="en-US" sz="3100" dirty="0" err="1">
                <a:solidFill>
                  <a:srgbClr val="000000"/>
                </a:solidFill>
                <a:latin typeface="Fraunces"/>
                <a:ea typeface="Fraunces"/>
                <a:cs typeface="Fraunces"/>
                <a:sym typeface="Fraunces"/>
              </a:rPr>
              <a:t>đơn</a:t>
            </a:r>
            <a:r>
              <a:rPr lang="en-US" sz="3100" dirty="0">
                <a:solidFill>
                  <a:srgbClr val="000000"/>
                </a:solidFill>
                <a:latin typeface="Fraunces"/>
                <a:ea typeface="Fraunces"/>
                <a:cs typeface="Fraunces"/>
                <a:sym typeface="Fraunces"/>
              </a:rPr>
              <a:t> </a:t>
            </a:r>
            <a:r>
              <a:rPr lang="en-US" sz="3100" dirty="0" err="1">
                <a:solidFill>
                  <a:srgbClr val="000000"/>
                </a:solidFill>
                <a:latin typeface="Fraunces"/>
                <a:ea typeface="Fraunces"/>
                <a:cs typeface="Fraunces"/>
                <a:sym typeface="Fraunces"/>
              </a:rPr>
              <a:t>hàng,chi</a:t>
            </a:r>
            <a:r>
              <a:rPr lang="en-US" sz="3100" dirty="0">
                <a:solidFill>
                  <a:srgbClr val="000000"/>
                </a:solidFill>
                <a:latin typeface="Fraunces"/>
                <a:ea typeface="Fraunces"/>
                <a:cs typeface="Fraunces"/>
                <a:sym typeface="Fraunces"/>
              </a:rPr>
              <a:t> </a:t>
            </a:r>
            <a:r>
              <a:rPr lang="en-US" sz="3100" dirty="0" err="1">
                <a:solidFill>
                  <a:srgbClr val="000000"/>
                </a:solidFill>
                <a:latin typeface="Fraunces"/>
                <a:ea typeface="Fraunces"/>
                <a:cs typeface="Fraunces"/>
                <a:sym typeface="Fraunces"/>
              </a:rPr>
              <a:t>tiết</a:t>
            </a:r>
            <a:r>
              <a:rPr lang="en-US" sz="3100" dirty="0">
                <a:solidFill>
                  <a:srgbClr val="000000"/>
                </a:solidFill>
                <a:latin typeface="Fraunces"/>
                <a:ea typeface="Fraunces"/>
                <a:cs typeface="Fraunces"/>
                <a:sym typeface="Fraunces"/>
              </a:rPr>
              <a:t> </a:t>
            </a:r>
            <a:r>
              <a:rPr lang="en-US" sz="3100" dirty="0" err="1">
                <a:solidFill>
                  <a:srgbClr val="000000"/>
                </a:solidFill>
                <a:latin typeface="Fraunces"/>
                <a:ea typeface="Fraunces"/>
                <a:cs typeface="Fraunces"/>
                <a:sym typeface="Fraunces"/>
              </a:rPr>
              <a:t>đơn</a:t>
            </a:r>
            <a:r>
              <a:rPr lang="en-US" sz="3100" dirty="0">
                <a:solidFill>
                  <a:srgbClr val="000000"/>
                </a:solidFill>
                <a:latin typeface="Fraunces"/>
                <a:ea typeface="Fraunces"/>
                <a:cs typeface="Fraunces"/>
                <a:sym typeface="Fraunces"/>
              </a:rPr>
              <a:t> </a:t>
            </a:r>
            <a:r>
              <a:rPr lang="en-US" sz="3100" dirty="0" err="1">
                <a:solidFill>
                  <a:srgbClr val="000000"/>
                </a:solidFill>
                <a:latin typeface="Fraunces"/>
                <a:ea typeface="Fraunces"/>
                <a:cs typeface="Fraunces"/>
                <a:sym typeface="Fraunces"/>
              </a:rPr>
              <a:t>hàng,xóa</a:t>
            </a:r>
            <a:r>
              <a:rPr lang="en-US" sz="3100" dirty="0">
                <a:solidFill>
                  <a:srgbClr val="000000"/>
                </a:solidFill>
                <a:latin typeface="Fraunces"/>
                <a:ea typeface="Fraunces"/>
                <a:cs typeface="Fraunces"/>
                <a:sym typeface="Fraunces"/>
              </a:rPr>
              <a:t> </a:t>
            </a:r>
            <a:r>
              <a:rPr lang="en-US" sz="3100" dirty="0" err="1">
                <a:solidFill>
                  <a:srgbClr val="000000"/>
                </a:solidFill>
                <a:latin typeface="Fraunces"/>
                <a:ea typeface="Fraunces"/>
                <a:cs typeface="Fraunces"/>
                <a:sym typeface="Fraunces"/>
              </a:rPr>
              <a:t>đơn</a:t>
            </a:r>
            <a:r>
              <a:rPr lang="en-US" sz="3100" dirty="0">
                <a:solidFill>
                  <a:srgbClr val="000000"/>
                </a:solidFill>
                <a:latin typeface="Fraunces"/>
                <a:ea typeface="Fraunces"/>
                <a:cs typeface="Fraunces"/>
                <a:sym typeface="Fraunces"/>
              </a:rPr>
              <a:t> </a:t>
            </a:r>
            <a:r>
              <a:rPr lang="en-US" sz="3100" dirty="0" err="1">
                <a:solidFill>
                  <a:srgbClr val="000000"/>
                </a:solidFill>
                <a:latin typeface="Fraunces"/>
                <a:ea typeface="Fraunces"/>
                <a:cs typeface="Fraunces"/>
                <a:sym typeface="Fraunces"/>
              </a:rPr>
              <a:t>hàng</a:t>
            </a:r>
            <a:r>
              <a:rPr lang="en-US" sz="3100" dirty="0">
                <a:solidFill>
                  <a:srgbClr val="000000"/>
                </a:solidFill>
                <a:latin typeface="Fraunces"/>
                <a:ea typeface="Fraunces"/>
                <a:cs typeface="Fraunces"/>
                <a:sym typeface="Fraunces"/>
              </a:rPr>
              <a:t>.</a:t>
            </a:r>
          </a:p>
          <a:p>
            <a:pPr algn="l">
              <a:lnSpc>
                <a:spcPts val="4340"/>
              </a:lnSpc>
            </a:pPr>
            <a:r>
              <a:rPr lang="en-US" sz="3100" dirty="0">
                <a:solidFill>
                  <a:srgbClr val="000000"/>
                </a:solidFill>
                <a:latin typeface="Fraunces"/>
                <a:ea typeface="Fraunces"/>
                <a:cs typeface="Fraunces"/>
                <a:sym typeface="Fraunces"/>
              </a:rPr>
              <a:t>+ </a:t>
            </a:r>
            <a:r>
              <a:rPr lang="en-US" sz="3100" dirty="0" err="1">
                <a:solidFill>
                  <a:srgbClr val="000000"/>
                </a:solidFill>
                <a:latin typeface="Fraunces"/>
                <a:ea typeface="Fraunces"/>
                <a:cs typeface="Fraunces"/>
                <a:sym typeface="Fraunces"/>
              </a:rPr>
              <a:t>Khách</a:t>
            </a:r>
            <a:r>
              <a:rPr lang="en-US" sz="3100" dirty="0">
                <a:solidFill>
                  <a:srgbClr val="000000"/>
                </a:solidFill>
                <a:latin typeface="Fraunces"/>
                <a:ea typeface="Fraunces"/>
                <a:cs typeface="Fraunces"/>
                <a:sym typeface="Fraunces"/>
              </a:rPr>
              <a:t> </a:t>
            </a:r>
            <a:r>
              <a:rPr lang="en-US" sz="3100" dirty="0" err="1">
                <a:solidFill>
                  <a:srgbClr val="000000"/>
                </a:solidFill>
                <a:latin typeface="Fraunces"/>
                <a:ea typeface="Fraunces"/>
                <a:cs typeface="Fraunces"/>
                <a:sym typeface="Fraunces"/>
              </a:rPr>
              <a:t>hàng</a:t>
            </a:r>
            <a:r>
              <a:rPr lang="en-US" sz="3100" dirty="0">
                <a:solidFill>
                  <a:srgbClr val="000000"/>
                </a:solidFill>
                <a:latin typeface="Fraunces"/>
                <a:ea typeface="Fraunces"/>
                <a:cs typeface="Fraunces"/>
                <a:sym typeface="Fraunces"/>
              </a:rPr>
              <a:t>: </a:t>
            </a:r>
            <a:r>
              <a:rPr lang="en-US" sz="3100" dirty="0" err="1">
                <a:solidFill>
                  <a:srgbClr val="000000"/>
                </a:solidFill>
                <a:latin typeface="Fraunces"/>
                <a:ea typeface="Fraunces"/>
                <a:cs typeface="Fraunces"/>
                <a:sym typeface="Fraunces"/>
              </a:rPr>
              <a:t>xem</a:t>
            </a:r>
            <a:r>
              <a:rPr lang="en-US" sz="3100" dirty="0">
                <a:solidFill>
                  <a:srgbClr val="000000"/>
                </a:solidFill>
                <a:latin typeface="Fraunces"/>
                <a:ea typeface="Fraunces"/>
                <a:cs typeface="Fraunces"/>
                <a:sym typeface="Fraunces"/>
              </a:rPr>
              <a:t> </a:t>
            </a:r>
            <a:r>
              <a:rPr lang="en-US" sz="3100" dirty="0" err="1">
                <a:solidFill>
                  <a:srgbClr val="000000"/>
                </a:solidFill>
                <a:latin typeface="Fraunces"/>
                <a:ea typeface="Fraunces"/>
                <a:cs typeface="Fraunces"/>
                <a:sym typeface="Fraunces"/>
              </a:rPr>
              <a:t>danh</a:t>
            </a:r>
            <a:r>
              <a:rPr lang="en-US" sz="3100" dirty="0">
                <a:solidFill>
                  <a:srgbClr val="000000"/>
                </a:solidFill>
                <a:latin typeface="Fraunces"/>
                <a:ea typeface="Fraunces"/>
                <a:cs typeface="Fraunces"/>
                <a:sym typeface="Fraunces"/>
              </a:rPr>
              <a:t> </a:t>
            </a:r>
            <a:r>
              <a:rPr lang="en-US" sz="3100" dirty="0" err="1">
                <a:solidFill>
                  <a:srgbClr val="000000"/>
                </a:solidFill>
                <a:latin typeface="Fraunces"/>
                <a:ea typeface="Fraunces"/>
                <a:cs typeface="Fraunces"/>
                <a:sym typeface="Fraunces"/>
              </a:rPr>
              <a:t>sách</a:t>
            </a:r>
            <a:r>
              <a:rPr lang="en-US" sz="3100" dirty="0">
                <a:solidFill>
                  <a:srgbClr val="000000"/>
                </a:solidFill>
                <a:latin typeface="Fraunces"/>
                <a:ea typeface="Fraunces"/>
                <a:cs typeface="Fraunces"/>
                <a:sym typeface="Fraunces"/>
              </a:rPr>
              <a:t> </a:t>
            </a:r>
            <a:r>
              <a:rPr lang="en-US" sz="3100" dirty="0" err="1">
                <a:solidFill>
                  <a:srgbClr val="000000"/>
                </a:solidFill>
                <a:latin typeface="Fraunces"/>
                <a:ea typeface="Fraunces"/>
                <a:cs typeface="Fraunces"/>
                <a:sym typeface="Fraunces"/>
              </a:rPr>
              <a:t>thông</a:t>
            </a:r>
            <a:r>
              <a:rPr lang="en-US" sz="3100" dirty="0">
                <a:solidFill>
                  <a:srgbClr val="000000"/>
                </a:solidFill>
                <a:latin typeface="Fraunces"/>
                <a:ea typeface="Fraunces"/>
                <a:cs typeface="Fraunces"/>
                <a:sym typeface="Fraunces"/>
              </a:rPr>
              <a:t> tin </a:t>
            </a:r>
            <a:r>
              <a:rPr lang="en-US" sz="3100" dirty="0" err="1">
                <a:solidFill>
                  <a:srgbClr val="000000"/>
                </a:solidFill>
                <a:latin typeface="Fraunces"/>
                <a:ea typeface="Fraunces"/>
                <a:cs typeface="Fraunces"/>
                <a:sym typeface="Fraunces"/>
              </a:rPr>
              <a:t>khách</a:t>
            </a:r>
            <a:r>
              <a:rPr lang="en-US" sz="3100" dirty="0">
                <a:solidFill>
                  <a:srgbClr val="000000"/>
                </a:solidFill>
                <a:latin typeface="Fraunces"/>
                <a:ea typeface="Fraunces"/>
                <a:cs typeface="Fraunces"/>
                <a:sym typeface="Fraunces"/>
              </a:rPr>
              <a:t> </a:t>
            </a:r>
            <a:r>
              <a:rPr lang="en-US" sz="3100" dirty="0" err="1">
                <a:solidFill>
                  <a:srgbClr val="000000"/>
                </a:solidFill>
                <a:latin typeface="Fraunces"/>
                <a:ea typeface="Fraunces"/>
                <a:cs typeface="Fraunces"/>
                <a:sym typeface="Fraunces"/>
              </a:rPr>
              <a:t>hàng</a:t>
            </a:r>
            <a:r>
              <a:rPr lang="en-US" sz="3100" dirty="0">
                <a:solidFill>
                  <a:srgbClr val="000000"/>
                </a:solidFill>
                <a:latin typeface="Fraunces"/>
                <a:ea typeface="Fraunces"/>
                <a:cs typeface="Fraunces"/>
                <a:sym typeface="Fraunces"/>
              </a:rPr>
              <a:t>, </a:t>
            </a:r>
            <a:r>
              <a:rPr lang="en-US" sz="3100" dirty="0" err="1">
                <a:solidFill>
                  <a:srgbClr val="000000"/>
                </a:solidFill>
                <a:latin typeface="Fraunces"/>
                <a:ea typeface="Fraunces"/>
                <a:cs typeface="Fraunces"/>
                <a:sym typeface="Fraunces"/>
              </a:rPr>
              <a:t>thêm,sửa,xóa</a:t>
            </a:r>
            <a:r>
              <a:rPr lang="en-US" sz="3100" dirty="0">
                <a:solidFill>
                  <a:srgbClr val="000000"/>
                </a:solidFill>
                <a:latin typeface="Fraunces"/>
                <a:ea typeface="Fraunces"/>
                <a:cs typeface="Fraunces"/>
                <a:sym typeface="Fraunces"/>
              </a:rPr>
              <a:t> </a:t>
            </a:r>
            <a:r>
              <a:rPr lang="en-US" sz="3100" dirty="0" err="1">
                <a:solidFill>
                  <a:srgbClr val="000000"/>
                </a:solidFill>
                <a:latin typeface="Fraunces"/>
                <a:ea typeface="Fraunces"/>
                <a:cs typeface="Fraunces"/>
                <a:sym typeface="Fraunces"/>
              </a:rPr>
              <a:t>khách</a:t>
            </a:r>
            <a:r>
              <a:rPr lang="en-US" sz="3100" dirty="0">
                <a:solidFill>
                  <a:srgbClr val="000000"/>
                </a:solidFill>
                <a:latin typeface="Fraunces"/>
                <a:ea typeface="Fraunces"/>
                <a:cs typeface="Fraunces"/>
                <a:sym typeface="Fraunces"/>
              </a:rPr>
              <a:t> </a:t>
            </a:r>
            <a:r>
              <a:rPr lang="en-US" sz="3100" dirty="0" err="1">
                <a:solidFill>
                  <a:srgbClr val="000000"/>
                </a:solidFill>
                <a:latin typeface="Fraunces"/>
                <a:ea typeface="Fraunces"/>
                <a:cs typeface="Fraunces"/>
                <a:sym typeface="Fraunces"/>
              </a:rPr>
              <a:t>hàng</a:t>
            </a:r>
            <a:r>
              <a:rPr lang="en-US" sz="3100" dirty="0">
                <a:solidFill>
                  <a:srgbClr val="000000"/>
                </a:solidFill>
                <a:latin typeface="Fraunces"/>
                <a:ea typeface="Fraunces"/>
                <a:cs typeface="Fraunces"/>
                <a:sym typeface="Fraunces"/>
              </a:rPr>
              <a:t>.</a:t>
            </a:r>
          </a:p>
          <a:p>
            <a:pPr algn="l">
              <a:lnSpc>
                <a:spcPts val="4340"/>
              </a:lnSpc>
            </a:pPr>
            <a:r>
              <a:rPr lang="en-US" sz="3100" dirty="0">
                <a:solidFill>
                  <a:srgbClr val="000000"/>
                </a:solidFill>
                <a:latin typeface="Fraunces"/>
                <a:ea typeface="Fraunces"/>
                <a:cs typeface="Fraunces"/>
                <a:sym typeface="Fraunces"/>
              </a:rPr>
              <a:t>+ </a:t>
            </a:r>
            <a:r>
              <a:rPr lang="en-US" sz="3100" dirty="0" err="1">
                <a:solidFill>
                  <a:srgbClr val="000000"/>
                </a:solidFill>
                <a:latin typeface="Fraunces"/>
                <a:ea typeface="Fraunces"/>
                <a:cs typeface="Fraunces"/>
                <a:sym typeface="Fraunces"/>
              </a:rPr>
              <a:t>Doanh</a:t>
            </a:r>
            <a:r>
              <a:rPr lang="en-US" sz="3100" dirty="0">
                <a:solidFill>
                  <a:srgbClr val="000000"/>
                </a:solidFill>
                <a:latin typeface="Fraunces"/>
                <a:ea typeface="Fraunces"/>
                <a:cs typeface="Fraunces"/>
                <a:sym typeface="Fraunces"/>
              </a:rPr>
              <a:t> </a:t>
            </a:r>
            <a:r>
              <a:rPr lang="en-US" sz="3100" dirty="0" err="1">
                <a:solidFill>
                  <a:srgbClr val="000000"/>
                </a:solidFill>
                <a:latin typeface="Fraunces"/>
                <a:ea typeface="Fraunces"/>
                <a:cs typeface="Fraunces"/>
                <a:sym typeface="Fraunces"/>
              </a:rPr>
              <a:t>thu</a:t>
            </a:r>
            <a:r>
              <a:rPr lang="en-US" sz="3100" dirty="0">
                <a:solidFill>
                  <a:srgbClr val="000000"/>
                </a:solidFill>
                <a:latin typeface="Fraunces"/>
                <a:ea typeface="Fraunces"/>
                <a:cs typeface="Fraunces"/>
                <a:sym typeface="Fraunces"/>
              </a:rPr>
              <a:t>: </a:t>
            </a:r>
            <a:r>
              <a:rPr lang="en-US" sz="3100" dirty="0" err="1">
                <a:solidFill>
                  <a:srgbClr val="000000"/>
                </a:solidFill>
                <a:latin typeface="Fraunces"/>
                <a:ea typeface="Fraunces"/>
                <a:cs typeface="Fraunces"/>
                <a:sym typeface="Fraunces"/>
              </a:rPr>
              <a:t>xem</a:t>
            </a:r>
            <a:r>
              <a:rPr lang="en-US" sz="3100" dirty="0">
                <a:solidFill>
                  <a:srgbClr val="000000"/>
                </a:solidFill>
                <a:latin typeface="Fraunces"/>
                <a:ea typeface="Fraunces"/>
                <a:cs typeface="Fraunces"/>
                <a:sym typeface="Fraunces"/>
              </a:rPr>
              <a:t> </a:t>
            </a:r>
            <a:r>
              <a:rPr lang="en-US" sz="3100" dirty="0" err="1">
                <a:solidFill>
                  <a:srgbClr val="000000"/>
                </a:solidFill>
                <a:latin typeface="Fraunces"/>
                <a:ea typeface="Fraunces"/>
                <a:cs typeface="Fraunces"/>
                <a:sym typeface="Fraunces"/>
              </a:rPr>
              <a:t>báo</a:t>
            </a:r>
            <a:r>
              <a:rPr lang="en-US" sz="3100" dirty="0">
                <a:solidFill>
                  <a:srgbClr val="000000"/>
                </a:solidFill>
                <a:latin typeface="Fraunces"/>
                <a:ea typeface="Fraunces"/>
                <a:cs typeface="Fraunces"/>
                <a:sym typeface="Fraunces"/>
              </a:rPr>
              <a:t> </a:t>
            </a:r>
            <a:r>
              <a:rPr lang="en-US" sz="3100" dirty="0" err="1">
                <a:solidFill>
                  <a:srgbClr val="000000"/>
                </a:solidFill>
                <a:latin typeface="Fraunces"/>
                <a:ea typeface="Fraunces"/>
                <a:cs typeface="Fraunces"/>
                <a:sym typeface="Fraunces"/>
              </a:rPr>
              <a:t>cáo</a:t>
            </a:r>
            <a:r>
              <a:rPr lang="en-US" sz="3100" dirty="0">
                <a:solidFill>
                  <a:srgbClr val="000000"/>
                </a:solidFill>
                <a:latin typeface="Fraunces"/>
                <a:ea typeface="Fraunces"/>
                <a:cs typeface="Fraunces"/>
                <a:sym typeface="Fraunces"/>
              </a:rPr>
              <a:t> </a:t>
            </a:r>
            <a:r>
              <a:rPr lang="en-US" sz="3100" dirty="0" err="1">
                <a:solidFill>
                  <a:srgbClr val="000000"/>
                </a:solidFill>
                <a:latin typeface="Fraunces"/>
                <a:ea typeface="Fraunces"/>
                <a:cs typeface="Fraunces"/>
                <a:sym typeface="Fraunces"/>
              </a:rPr>
              <a:t>doanh</a:t>
            </a:r>
            <a:r>
              <a:rPr lang="en-US" sz="3100" dirty="0">
                <a:solidFill>
                  <a:srgbClr val="000000"/>
                </a:solidFill>
                <a:latin typeface="Fraunces"/>
                <a:ea typeface="Fraunces"/>
                <a:cs typeface="Fraunces"/>
                <a:sym typeface="Fraunces"/>
              </a:rPr>
              <a:t> </a:t>
            </a:r>
            <a:r>
              <a:rPr lang="en-US" sz="3100" dirty="0" err="1">
                <a:solidFill>
                  <a:srgbClr val="000000"/>
                </a:solidFill>
                <a:latin typeface="Fraunces"/>
                <a:ea typeface="Fraunces"/>
                <a:cs typeface="Fraunces"/>
                <a:sym typeface="Fraunces"/>
              </a:rPr>
              <a:t>thu</a:t>
            </a:r>
            <a:r>
              <a:rPr lang="en-US" sz="3100" dirty="0">
                <a:solidFill>
                  <a:srgbClr val="000000"/>
                </a:solidFill>
                <a:latin typeface="Fraunces"/>
                <a:ea typeface="Fraunces"/>
                <a:cs typeface="Fraunces"/>
                <a:sym typeface="Fraunces"/>
              </a:rPr>
              <a:t> </a:t>
            </a:r>
            <a:r>
              <a:rPr lang="en-US" sz="3100" dirty="0" err="1">
                <a:solidFill>
                  <a:srgbClr val="000000"/>
                </a:solidFill>
                <a:latin typeface="Fraunces"/>
                <a:ea typeface="Fraunces"/>
                <a:cs typeface="Fraunces"/>
                <a:sym typeface="Fraunces"/>
              </a:rPr>
              <a:t>theo</a:t>
            </a:r>
            <a:r>
              <a:rPr lang="en-US" sz="3100" dirty="0">
                <a:solidFill>
                  <a:srgbClr val="000000"/>
                </a:solidFill>
                <a:latin typeface="Fraunces"/>
                <a:ea typeface="Fraunces"/>
                <a:cs typeface="Fraunces"/>
                <a:sym typeface="Fraunces"/>
              </a:rPr>
              <a:t> </a:t>
            </a:r>
            <a:r>
              <a:rPr lang="en-US" sz="3100" dirty="0" err="1">
                <a:solidFill>
                  <a:srgbClr val="000000"/>
                </a:solidFill>
                <a:latin typeface="Fraunces"/>
                <a:ea typeface="Fraunces"/>
                <a:cs typeface="Fraunces"/>
                <a:sym typeface="Fraunces"/>
              </a:rPr>
              <a:t>ngày</a:t>
            </a:r>
            <a:r>
              <a:rPr lang="en-US" sz="3100" dirty="0">
                <a:solidFill>
                  <a:srgbClr val="000000"/>
                </a:solidFill>
                <a:latin typeface="Fraunces"/>
                <a:ea typeface="Fraunces"/>
                <a:cs typeface="Fraunces"/>
                <a:sym typeface="Fraunces"/>
              </a:rPr>
              <a:t>, </a:t>
            </a:r>
            <a:r>
              <a:rPr lang="en-US" sz="3100" dirty="0" err="1">
                <a:solidFill>
                  <a:srgbClr val="000000"/>
                </a:solidFill>
                <a:latin typeface="Fraunces"/>
                <a:ea typeface="Fraunces"/>
                <a:cs typeface="Fraunces"/>
                <a:sym typeface="Fraunces"/>
              </a:rPr>
              <a:t>tháng</a:t>
            </a:r>
            <a:r>
              <a:rPr lang="en-US" sz="3100" dirty="0">
                <a:solidFill>
                  <a:srgbClr val="000000"/>
                </a:solidFill>
                <a:latin typeface="Fraunces"/>
                <a:ea typeface="Fraunces"/>
                <a:cs typeface="Fraunces"/>
                <a:sym typeface="Fraunces"/>
              </a:rPr>
              <a:t>, </a:t>
            </a:r>
            <a:r>
              <a:rPr lang="en-US" sz="3100" dirty="0" err="1">
                <a:solidFill>
                  <a:srgbClr val="000000"/>
                </a:solidFill>
                <a:latin typeface="Fraunces"/>
                <a:ea typeface="Fraunces"/>
                <a:cs typeface="Fraunces"/>
                <a:sym typeface="Fraunces"/>
              </a:rPr>
              <a:t>năm</a:t>
            </a:r>
            <a:r>
              <a:rPr lang="en-US" sz="3100" dirty="0">
                <a:solidFill>
                  <a:srgbClr val="000000"/>
                </a:solidFill>
                <a:latin typeface="Fraunces"/>
                <a:ea typeface="Fraunces"/>
                <a:cs typeface="Fraunces"/>
                <a:sym typeface="Fraunces"/>
              </a:rPr>
              <a:t>.</a:t>
            </a:r>
          </a:p>
        </p:txBody>
      </p:sp>
      <p:sp>
        <p:nvSpPr>
          <p:cNvPr id="8" name="TextBox 8"/>
          <p:cNvSpPr txBox="1"/>
          <p:nvPr/>
        </p:nvSpPr>
        <p:spPr>
          <a:xfrm>
            <a:off x="0" y="6003925"/>
            <a:ext cx="14641374" cy="4384675"/>
          </a:xfrm>
          <a:prstGeom prst="rect">
            <a:avLst/>
          </a:prstGeom>
        </p:spPr>
        <p:txBody>
          <a:bodyPr lIns="0" tIns="0" rIns="0" bIns="0" rtlCol="0" anchor="t">
            <a:spAutoFit/>
          </a:bodyPr>
          <a:lstStyle/>
          <a:p>
            <a:pPr algn="l">
              <a:lnSpc>
                <a:spcPts val="4759"/>
              </a:lnSpc>
            </a:pPr>
            <a:r>
              <a:rPr lang="en-US" sz="3399" b="1">
                <a:solidFill>
                  <a:srgbClr val="000000"/>
                </a:solidFill>
                <a:latin typeface="Fraunces Bold"/>
                <a:ea typeface="Fraunces Bold"/>
                <a:cs typeface="Fraunces Bold"/>
                <a:sym typeface="Fraunces Bold"/>
              </a:rPr>
              <a:t> Các Chức Năng Trang User:</a:t>
            </a:r>
          </a:p>
          <a:p>
            <a:pPr marL="669291" lvl="1" indent="-334646" algn="l">
              <a:lnSpc>
                <a:spcPts val="4340"/>
              </a:lnSpc>
              <a:buFont typeface="Arial"/>
              <a:buChar char="•"/>
            </a:pPr>
            <a:r>
              <a:rPr lang="en-US" sz="3100">
                <a:solidFill>
                  <a:srgbClr val="000000"/>
                </a:solidFill>
                <a:latin typeface="Fraunces"/>
                <a:ea typeface="Fraunces"/>
                <a:cs typeface="Fraunces"/>
                <a:sym typeface="Fraunces"/>
              </a:rPr>
              <a:t>Đăng nhập_Đăng xuất</a:t>
            </a:r>
          </a:p>
          <a:p>
            <a:pPr marL="669291" lvl="1" indent="-334646" algn="l">
              <a:lnSpc>
                <a:spcPts val="4340"/>
              </a:lnSpc>
              <a:buFont typeface="Arial"/>
              <a:buChar char="•"/>
            </a:pPr>
            <a:r>
              <a:rPr lang="en-US" sz="3100">
                <a:solidFill>
                  <a:srgbClr val="000000"/>
                </a:solidFill>
                <a:latin typeface="Fraunces"/>
                <a:ea typeface="Fraunces"/>
                <a:cs typeface="Fraunces"/>
                <a:sym typeface="Fraunces"/>
              </a:rPr>
              <a:t>Xem sản phẩm : xem sản phẩm theo loại, xem chi tiết sản phẩm.</a:t>
            </a:r>
          </a:p>
          <a:p>
            <a:pPr marL="669291" lvl="1" indent="-334646" algn="l">
              <a:lnSpc>
                <a:spcPts val="4340"/>
              </a:lnSpc>
              <a:buFont typeface="Arial"/>
              <a:buChar char="•"/>
            </a:pPr>
            <a:r>
              <a:rPr lang="en-US" sz="3100">
                <a:solidFill>
                  <a:srgbClr val="000000"/>
                </a:solidFill>
                <a:latin typeface="Fraunces"/>
                <a:ea typeface="Fraunces"/>
                <a:cs typeface="Fraunces"/>
                <a:sym typeface="Fraunces"/>
              </a:rPr>
              <a:t>Giỏ hàng: khách hàng có thể bỏ những sản phẩm muốn mua vào giỏ hàng.</a:t>
            </a:r>
          </a:p>
          <a:p>
            <a:pPr marL="669291" lvl="1" indent="-334646" algn="l">
              <a:lnSpc>
                <a:spcPts val="4340"/>
              </a:lnSpc>
              <a:buFont typeface="Arial"/>
              <a:buChar char="•"/>
            </a:pPr>
            <a:r>
              <a:rPr lang="en-US" sz="3100">
                <a:solidFill>
                  <a:srgbClr val="000000"/>
                </a:solidFill>
                <a:latin typeface="Fraunces"/>
                <a:ea typeface="Fraunces"/>
                <a:cs typeface="Fraunces"/>
                <a:sym typeface="Fraunces"/>
              </a:rPr>
              <a:t>Thanh toán đơn hàng: khách hàng có thể chọn phương thức thanh toán. </a:t>
            </a:r>
          </a:p>
          <a:p>
            <a:pPr marL="669291" lvl="1" indent="-334646" algn="l">
              <a:lnSpc>
                <a:spcPts val="4340"/>
              </a:lnSpc>
              <a:buFont typeface="Arial"/>
              <a:buChar char="•"/>
            </a:pPr>
            <a:r>
              <a:rPr lang="en-US" sz="3100">
                <a:solidFill>
                  <a:srgbClr val="000000"/>
                </a:solidFill>
                <a:latin typeface="Fraunces"/>
                <a:ea typeface="Fraunces"/>
                <a:cs typeface="Fraunces"/>
                <a:sym typeface="Fraunces"/>
              </a:rPr>
              <a:t>Xem thông tin cá nhân, cập nhật thông tin cá nhân.</a:t>
            </a:r>
          </a:p>
          <a:p>
            <a:pPr marL="669291" lvl="1" indent="-334646" algn="l">
              <a:lnSpc>
                <a:spcPts val="4340"/>
              </a:lnSpc>
              <a:buFont typeface="Arial"/>
              <a:buChar char="•"/>
            </a:pPr>
            <a:r>
              <a:rPr lang="en-US" sz="3100">
                <a:solidFill>
                  <a:srgbClr val="000000"/>
                </a:solidFill>
                <a:latin typeface="Fraunces"/>
                <a:ea typeface="Fraunces"/>
                <a:cs typeface="Fraunces"/>
                <a:sym typeface="Fraunces"/>
              </a:rPr>
              <a:t>Xem thông tin quán. </a:t>
            </a:r>
          </a:p>
          <a:p>
            <a:pPr algn="ctr">
              <a:lnSpc>
                <a:spcPts val="4340"/>
              </a:lnSpc>
            </a:pPr>
            <a:endParaRPr lang="en-US" sz="3100">
              <a:solidFill>
                <a:srgbClr val="000000"/>
              </a:solidFill>
              <a:latin typeface="Fraunces"/>
              <a:ea typeface="Fraunces"/>
              <a:cs typeface="Fraunces"/>
              <a:sym typeface="Fraunce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C2A792"/>
        </a:solidFill>
        <a:effectLst/>
      </p:bgPr>
    </p:bg>
    <p:spTree>
      <p:nvGrpSpPr>
        <p:cNvPr id="1" name=""/>
        <p:cNvGrpSpPr/>
        <p:nvPr/>
      </p:nvGrpSpPr>
      <p:grpSpPr>
        <a:xfrm>
          <a:off x="0" y="0"/>
          <a:ext cx="0" cy="0"/>
          <a:chOff x="0" y="0"/>
          <a:chExt cx="0" cy="0"/>
        </a:xfrm>
      </p:grpSpPr>
      <p:sp>
        <p:nvSpPr>
          <p:cNvPr id="2" name="Freeform 2"/>
          <p:cNvSpPr/>
          <p:nvPr/>
        </p:nvSpPr>
        <p:spPr>
          <a:xfrm>
            <a:off x="399131" y="1754046"/>
            <a:ext cx="17033605" cy="7217990"/>
          </a:xfrm>
          <a:custGeom>
            <a:avLst/>
            <a:gdLst/>
            <a:ahLst/>
            <a:cxnLst/>
            <a:rect l="l" t="t" r="r" b="b"/>
            <a:pathLst>
              <a:path w="17033605" h="7217990">
                <a:moveTo>
                  <a:pt x="0" y="0"/>
                </a:moveTo>
                <a:lnTo>
                  <a:pt x="17033605" y="0"/>
                </a:lnTo>
                <a:lnTo>
                  <a:pt x="17033605" y="7217990"/>
                </a:lnTo>
                <a:lnTo>
                  <a:pt x="0" y="72179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268119" y="3236827"/>
            <a:ext cx="14039880" cy="4936490"/>
          </a:xfrm>
          <a:prstGeom prst="rect">
            <a:avLst/>
          </a:prstGeom>
        </p:spPr>
        <p:txBody>
          <a:bodyPr lIns="0" tIns="0" rIns="0" bIns="0" rtlCol="0" anchor="t">
            <a:spAutoFit/>
          </a:bodyPr>
          <a:lstStyle/>
          <a:p>
            <a:pPr marL="690877" lvl="1" indent="-345439" algn="l">
              <a:lnSpc>
                <a:spcPts val="4479"/>
              </a:lnSpc>
              <a:buFont typeface="Arial"/>
              <a:buChar char="•"/>
            </a:pPr>
            <a:r>
              <a:rPr lang="en-US" sz="3199">
                <a:solidFill>
                  <a:srgbClr val="141414"/>
                </a:solidFill>
                <a:latin typeface="Fraunces"/>
                <a:ea typeface="Fraunces"/>
                <a:cs typeface="Fraunces"/>
                <a:sym typeface="Fraunces"/>
              </a:rPr>
              <a:t>Cho phép quản trị viên quản lý toàn bộ khách hàng trong hệ thống.</a:t>
            </a:r>
          </a:p>
          <a:p>
            <a:pPr marL="690877" lvl="1" indent="-345439" algn="l">
              <a:lnSpc>
                <a:spcPts val="4479"/>
              </a:lnSpc>
              <a:buFont typeface="Arial"/>
              <a:buChar char="•"/>
            </a:pPr>
            <a:r>
              <a:rPr lang="en-US" sz="3199">
                <a:solidFill>
                  <a:srgbClr val="141414"/>
                </a:solidFill>
                <a:latin typeface="Fraunces"/>
                <a:ea typeface="Fraunces"/>
                <a:cs typeface="Fraunces"/>
                <a:sym typeface="Fraunces"/>
              </a:rPr>
              <a:t> Thực hiện các thao tác: xem danh sách khách hàng, xem chi tiết khách hàng, thêm khách hàng mới, sửa thông tin khách hàng, xóa khách hàng.</a:t>
            </a:r>
          </a:p>
          <a:p>
            <a:pPr marL="690877" lvl="1" indent="-345439" algn="l">
              <a:lnSpc>
                <a:spcPts val="4479"/>
              </a:lnSpc>
              <a:buFont typeface="Arial"/>
              <a:buChar char="•"/>
            </a:pPr>
            <a:r>
              <a:rPr lang="en-US" sz="3199">
                <a:solidFill>
                  <a:srgbClr val="141414"/>
                </a:solidFill>
                <a:latin typeface="Fraunces"/>
                <a:ea typeface="Fraunces"/>
                <a:cs typeface="Fraunces"/>
                <a:sym typeface="Fraunces"/>
              </a:rPr>
              <a:t>Đảm bảo thông tin khách hàng được lưu trữ đầy đủ, chính xác và dễ tra cứu.</a:t>
            </a:r>
          </a:p>
          <a:p>
            <a:pPr marL="690877" lvl="1" indent="-345439" algn="l">
              <a:lnSpc>
                <a:spcPts val="4479"/>
              </a:lnSpc>
              <a:buFont typeface="Arial"/>
              <a:buChar char="•"/>
            </a:pPr>
            <a:r>
              <a:rPr lang="en-US" sz="3199">
                <a:solidFill>
                  <a:srgbClr val="141414"/>
                </a:solidFill>
                <a:latin typeface="Fraunces"/>
                <a:ea typeface="Fraunces"/>
                <a:cs typeface="Fraunces"/>
                <a:sym typeface="Fraunces"/>
              </a:rPr>
              <a:t> Hỗ trợ quản trị viên chăm sóc khách hàng, xử lý đơn hàng và phân tích dữ liệu khách hàng.</a:t>
            </a:r>
          </a:p>
          <a:p>
            <a:pPr algn="l">
              <a:lnSpc>
                <a:spcPts val="3640"/>
              </a:lnSpc>
            </a:pPr>
            <a:endParaRPr lang="en-US" sz="3199">
              <a:solidFill>
                <a:srgbClr val="141414"/>
              </a:solidFill>
              <a:latin typeface="Fraunces"/>
              <a:ea typeface="Fraunces"/>
              <a:cs typeface="Fraunces"/>
              <a:sym typeface="Fraunces"/>
            </a:endParaRPr>
          </a:p>
        </p:txBody>
      </p:sp>
      <p:sp>
        <p:nvSpPr>
          <p:cNvPr id="4" name="TextBox 4"/>
          <p:cNvSpPr txBox="1"/>
          <p:nvPr/>
        </p:nvSpPr>
        <p:spPr>
          <a:xfrm>
            <a:off x="3526816" y="2151183"/>
            <a:ext cx="11234368" cy="882650"/>
          </a:xfrm>
          <a:prstGeom prst="rect">
            <a:avLst/>
          </a:prstGeom>
        </p:spPr>
        <p:txBody>
          <a:bodyPr lIns="0" tIns="0" rIns="0" bIns="0" rtlCol="0" anchor="t">
            <a:spAutoFit/>
          </a:bodyPr>
          <a:lstStyle/>
          <a:p>
            <a:pPr marL="0" lvl="0" indent="0" algn="l">
              <a:lnSpc>
                <a:spcPts val="7149"/>
              </a:lnSpc>
            </a:pPr>
            <a:r>
              <a:rPr lang="en-US" sz="5499" b="1" spc="-164">
                <a:solidFill>
                  <a:srgbClr val="141414"/>
                </a:solidFill>
                <a:latin typeface="Fraunces Bold"/>
                <a:ea typeface="Fraunces Bold"/>
                <a:cs typeface="Fraunces Bold"/>
                <a:sym typeface="Fraunces Bold"/>
              </a:rPr>
              <a:t>15.Chức năng quản lí khách hàng</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C2A792"/>
        </a:solidFill>
        <a:effectLst/>
      </p:bgPr>
    </p:bg>
    <p:spTree>
      <p:nvGrpSpPr>
        <p:cNvPr id="1" name=""/>
        <p:cNvGrpSpPr/>
        <p:nvPr/>
      </p:nvGrpSpPr>
      <p:grpSpPr>
        <a:xfrm>
          <a:off x="0" y="0"/>
          <a:ext cx="0" cy="0"/>
          <a:chOff x="0" y="0"/>
          <a:chExt cx="0" cy="0"/>
        </a:xfrm>
      </p:grpSpPr>
      <p:sp>
        <p:nvSpPr>
          <p:cNvPr id="2" name="Freeform 2"/>
          <p:cNvSpPr/>
          <p:nvPr/>
        </p:nvSpPr>
        <p:spPr>
          <a:xfrm>
            <a:off x="0" y="818472"/>
            <a:ext cx="18288000" cy="8650055"/>
          </a:xfrm>
          <a:custGeom>
            <a:avLst/>
            <a:gdLst/>
            <a:ahLst/>
            <a:cxnLst/>
            <a:rect l="l" t="t" r="r" b="b"/>
            <a:pathLst>
              <a:path w="18288000" h="8650055">
                <a:moveTo>
                  <a:pt x="0" y="0"/>
                </a:moveTo>
                <a:lnTo>
                  <a:pt x="18288000" y="0"/>
                </a:lnTo>
                <a:lnTo>
                  <a:pt x="18288000" y="8650056"/>
                </a:lnTo>
                <a:lnTo>
                  <a:pt x="0" y="8650056"/>
                </a:lnTo>
                <a:lnTo>
                  <a:pt x="0" y="0"/>
                </a:lnTo>
                <a:close/>
              </a:path>
            </a:pathLst>
          </a:custGeom>
          <a:blipFill>
            <a:blip r:embed="rId2"/>
            <a:stretch>
              <a:fillRect/>
            </a:stretch>
          </a:blipFill>
        </p:spPr>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C2A792"/>
        </a:solidFill>
        <a:effectLst/>
      </p:bgPr>
    </p:bg>
    <p:spTree>
      <p:nvGrpSpPr>
        <p:cNvPr id="1" name=""/>
        <p:cNvGrpSpPr/>
        <p:nvPr/>
      </p:nvGrpSpPr>
      <p:grpSpPr>
        <a:xfrm>
          <a:off x="0" y="0"/>
          <a:ext cx="0" cy="0"/>
          <a:chOff x="0" y="0"/>
          <a:chExt cx="0" cy="0"/>
        </a:xfrm>
      </p:grpSpPr>
      <p:sp>
        <p:nvSpPr>
          <p:cNvPr id="2" name="Freeform 2"/>
          <p:cNvSpPr/>
          <p:nvPr/>
        </p:nvSpPr>
        <p:spPr>
          <a:xfrm>
            <a:off x="452152" y="2213050"/>
            <a:ext cx="17964444" cy="5860900"/>
          </a:xfrm>
          <a:custGeom>
            <a:avLst/>
            <a:gdLst/>
            <a:ahLst/>
            <a:cxnLst/>
            <a:rect l="l" t="t" r="r" b="b"/>
            <a:pathLst>
              <a:path w="17964444" h="5860900">
                <a:moveTo>
                  <a:pt x="0" y="0"/>
                </a:moveTo>
                <a:lnTo>
                  <a:pt x="17964444" y="0"/>
                </a:lnTo>
                <a:lnTo>
                  <a:pt x="17964444" y="5860900"/>
                </a:lnTo>
                <a:lnTo>
                  <a:pt x="0" y="5860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958628" y="3744264"/>
            <a:ext cx="14174940" cy="3371850"/>
          </a:xfrm>
          <a:prstGeom prst="rect">
            <a:avLst/>
          </a:prstGeom>
        </p:spPr>
        <p:txBody>
          <a:bodyPr lIns="0" tIns="0" rIns="0" bIns="0" rtlCol="0" anchor="t">
            <a:spAutoFit/>
          </a:bodyPr>
          <a:lstStyle/>
          <a:p>
            <a:pPr marL="712467" lvl="1" indent="-356233" algn="l">
              <a:lnSpc>
                <a:spcPts val="4619"/>
              </a:lnSpc>
              <a:buFont typeface="Arial"/>
              <a:buChar char="•"/>
            </a:pPr>
            <a:r>
              <a:rPr lang="en-US" sz="3299">
                <a:solidFill>
                  <a:srgbClr val="141414"/>
                </a:solidFill>
                <a:latin typeface="Fraunces"/>
                <a:ea typeface="Fraunces"/>
                <a:cs typeface="Fraunces"/>
                <a:sym typeface="Fraunces"/>
              </a:rPr>
              <a:t>Cho phép quản trị viên thêm một khách hàng mới vào hệ thống.</a:t>
            </a:r>
          </a:p>
          <a:p>
            <a:pPr marL="712467" lvl="1" indent="-356233" algn="l">
              <a:lnSpc>
                <a:spcPts val="4619"/>
              </a:lnSpc>
              <a:buFont typeface="Arial"/>
              <a:buChar char="•"/>
            </a:pPr>
            <a:r>
              <a:rPr lang="en-US" sz="3299">
                <a:solidFill>
                  <a:srgbClr val="141414"/>
                </a:solidFill>
                <a:latin typeface="Fraunces"/>
                <a:ea typeface="Fraunces"/>
                <a:cs typeface="Fraunces"/>
                <a:sym typeface="Fraunces"/>
              </a:rPr>
              <a:t> Lưu thông tin khách hàng vào bảng khach_hang trong cơ sở dữ liệu.</a:t>
            </a:r>
          </a:p>
          <a:p>
            <a:pPr marL="712467" lvl="1" indent="-356233" algn="l">
              <a:lnSpc>
                <a:spcPts val="4619"/>
              </a:lnSpc>
              <a:buFont typeface="Arial"/>
              <a:buChar char="•"/>
            </a:pPr>
            <a:r>
              <a:rPr lang="en-US" sz="3299">
                <a:solidFill>
                  <a:srgbClr val="141414"/>
                </a:solidFill>
                <a:latin typeface="Fraunces"/>
                <a:ea typeface="Fraunces"/>
                <a:cs typeface="Fraunces"/>
                <a:sym typeface="Fraunces"/>
              </a:rPr>
              <a:t> Kiểm tra tính hợp lệ của dữ liệu: không để trống các trường bắt buộc, email không được trùng với khách hàng khác, hỗ trợ quản trị viên trong việc quản lý và chăm sóc khách hàng.</a:t>
            </a:r>
          </a:p>
          <a:p>
            <a:pPr algn="l">
              <a:lnSpc>
                <a:spcPts val="3779"/>
              </a:lnSpc>
            </a:pPr>
            <a:endParaRPr lang="en-US" sz="3299">
              <a:solidFill>
                <a:srgbClr val="141414"/>
              </a:solidFill>
              <a:latin typeface="Fraunces"/>
              <a:ea typeface="Fraunces"/>
              <a:cs typeface="Fraunces"/>
              <a:sym typeface="Fraunces"/>
            </a:endParaRPr>
          </a:p>
        </p:txBody>
      </p:sp>
      <p:sp>
        <p:nvSpPr>
          <p:cNvPr id="4" name="TextBox 4"/>
          <p:cNvSpPr txBox="1"/>
          <p:nvPr/>
        </p:nvSpPr>
        <p:spPr>
          <a:xfrm>
            <a:off x="4988503" y="2443781"/>
            <a:ext cx="11234368" cy="918210"/>
          </a:xfrm>
          <a:prstGeom prst="rect">
            <a:avLst/>
          </a:prstGeom>
        </p:spPr>
        <p:txBody>
          <a:bodyPr lIns="0" tIns="0" rIns="0" bIns="0" rtlCol="0" anchor="t">
            <a:spAutoFit/>
          </a:bodyPr>
          <a:lstStyle/>
          <a:p>
            <a:pPr marL="0" lvl="0" indent="0" algn="l">
              <a:lnSpc>
                <a:spcPts val="7409"/>
              </a:lnSpc>
            </a:pPr>
            <a:r>
              <a:rPr lang="en-US" sz="5699" b="1" spc="-170">
                <a:solidFill>
                  <a:srgbClr val="141414"/>
                </a:solidFill>
                <a:latin typeface="Fraunces Bold"/>
                <a:ea typeface="Fraunces Bold"/>
                <a:cs typeface="Fraunces Bold"/>
                <a:sym typeface="Fraunces Bold"/>
              </a:rPr>
              <a:t>16.Chức năng thêm khách hàng</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C2A792"/>
        </a:solidFill>
        <a:effectLst/>
      </p:bgPr>
    </p:bg>
    <p:spTree>
      <p:nvGrpSpPr>
        <p:cNvPr id="1" name=""/>
        <p:cNvGrpSpPr/>
        <p:nvPr/>
      </p:nvGrpSpPr>
      <p:grpSpPr>
        <a:xfrm>
          <a:off x="0" y="0"/>
          <a:ext cx="0" cy="0"/>
          <a:chOff x="0" y="0"/>
          <a:chExt cx="0" cy="0"/>
        </a:xfrm>
      </p:grpSpPr>
      <p:sp>
        <p:nvSpPr>
          <p:cNvPr id="2" name="Freeform 2"/>
          <p:cNvSpPr/>
          <p:nvPr/>
        </p:nvSpPr>
        <p:spPr>
          <a:xfrm>
            <a:off x="3730316" y="0"/>
            <a:ext cx="11210038" cy="10287000"/>
          </a:xfrm>
          <a:custGeom>
            <a:avLst/>
            <a:gdLst/>
            <a:ahLst/>
            <a:cxnLst/>
            <a:rect l="l" t="t" r="r" b="b"/>
            <a:pathLst>
              <a:path w="11210038" h="10287000">
                <a:moveTo>
                  <a:pt x="0" y="0"/>
                </a:moveTo>
                <a:lnTo>
                  <a:pt x="11210039" y="0"/>
                </a:lnTo>
                <a:lnTo>
                  <a:pt x="11210039" y="10287000"/>
                </a:lnTo>
                <a:lnTo>
                  <a:pt x="0" y="10287000"/>
                </a:lnTo>
                <a:lnTo>
                  <a:pt x="0" y="0"/>
                </a:lnTo>
                <a:close/>
              </a:path>
            </a:pathLst>
          </a:custGeom>
          <a:blipFill>
            <a:blip r:embed="rId2"/>
            <a:stretch>
              <a:fillRect t="-1767" b="-1767"/>
            </a:stretch>
          </a:blipFill>
        </p:spPr>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C2A792"/>
        </a:solidFill>
        <a:effectLst/>
      </p:bgPr>
    </p:bg>
    <p:spTree>
      <p:nvGrpSpPr>
        <p:cNvPr id="1" name=""/>
        <p:cNvGrpSpPr/>
        <p:nvPr/>
      </p:nvGrpSpPr>
      <p:grpSpPr>
        <a:xfrm>
          <a:off x="0" y="0"/>
          <a:ext cx="0" cy="0"/>
          <a:chOff x="0" y="0"/>
          <a:chExt cx="0" cy="0"/>
        </a:xfrm>
      </p:grpSpPr>
      <p:sp>
        <p:nvSpPr>
          <p:cNvPr id="2" name="Freeform 2"/>
          <p:cNvSpPr/>
          <p:nvPr/>
        </p:nvSpPr>
        <p:spPr>
          <a:xfrm>
            <a:off x="1309307" y="1434754"/>
            <a:ext cx="15949993" cy="8852246"/>
          </a:xfrm>
          <a:custGeom>
            <a:avLst/>
            <a:gdLst/>
            <a:ahLst/>
            <a:cxnLst/>
            <a:rect l="l" t="t" r="r" b="b"/>
            <a:pathLst>
              <a:path w="15949993" h="8852246">
                <a:moveTo>
                  <a:pt x="0" y="0"/>
                </a:moveTo>
                <a:lnTo>
                  <a:pt x="15949993" y="0"/>
                </a:lnTo>
                <a:lnTo>
                  <a:pt x="15949993" y="8852246"/>
                </a:lnTo>
                <a:lnTo>
                  <a:pt x="0" y="88522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506171" y="4984115"/>
            <a:ext cx="11653816" cy="2883535"/>
          </a:xfrm>
          <a:prstGeom prst="rect">
            <a:avLst/>
          </a:prstGeom>
        </p:spPr>
        <p:txBody>
          <a:bodyPr lIns="0" tIns="0" rIns="0" bIns="0" rtlCol="0" anchor="t">
            <a:spAutoFit/>
          </a:bodyPr>
          <a:lstStyle/>
          <a:p>
            <a:pPr marL="734056" lvl="1" indent="-367028" algn="l">
              <a:lnSpc>
                <a:spcPts val="4759"/>
              </a:lnSpc>
              <a:buFont typeface="Arial"/>
              <a:buChar char="•"/>
            </a:pPr>
            <a:r>
              <a:rPr lang="en-US" sz="3399">
                <a:solidFill>
                  <a:srgbClr val="141414"/>
                </a:solidFill>
                <a:latin typeface="Fraunces"/>
                <a:ea typeface="Fraunces"/>
                <a:cs typeface="Fraunces"/>
                <a:sym typeface="Fraunces"/>
              </a:rPr>
              <a:t>Cho phép quản trị viên chỉnh sửa thông tin của một khách hàng đã có trong hệ thống, cập nhật dữ liệu khách hàng trong bảng khach_hang, đảm bảo thông tin cập nhật hợp lệ và không trùng lặp.</a:t>
            </a:r>
          </a:p>
          <a:p>
            <a:pPr algn="l">
              <a:lnSpc>
                <a:spcPts val="3919"/>
              </a:lnSpc>
            </a:pPr>
            <a:endParaRPr lang="en-US" sz="3399">
              <a:solidFill>
                <a:srgbClr val="141414"/>
              </a:solidFill>
              <a:latin typeface="Fraunces"/>
              <a:ea typeface="Fraunces"/>
              <a:cs typeface="Fraunces"/>
              <a:sym typeface="Fraunces"/>
            </a:endParaRPr>
          </a:p>
        </p:txBody>
      </p:sp>
      <p:sp>
        <p:nvSpPr>
          <p:cNvPr id="4" name="TextBox 4"/>
          <p:cNvSpPr txBox="1"/>
          <p:nvPr/>
        </p:nvSpPr>
        <p:spPr>
          <a:xfrm>
            <a:off x="2916788" y="3681866"/>
            <a:ext cx="13035172" cy="882650"/>
          </a:xfrm>
          <a:prstGeom prst="rect">
            <a:avLst/>
          </a:prstGeom>
        </p:spPr>
        <p:txBody>
          <a:bodyPr lIns="0" tIns="0" rIns="0" bIns="0" rtlCol="0" anchor="t">
            <a:spAutoFit/>
          </a:bodyPr>
          <a:lstStyle/>
          <a:p>
            <a:pPr marL="0" lvl="0" indent="0" algn="l">
              <a:lnSpc>
                <a:spcPts val="7149"/>
              </a:lnSpc>
            </a:pPr>
            <a:r>
              <a:rPr lang="en-US" sz="5499" b="1" spc="-164">
                <a:solidFill>
                  <a:srgbClr val="141414"/>
                </a:solidFill>
                <a:latin typeface="Fraunces Bold"/>
                <a:ea typeface="Fraunces Bold"/>
                <a:cs typeface="Fraunces Bold"/>
                <a:sym typeface="Fraunces Bold"/>
              </a:rPr>
              <a:t>17.Chức năng sửa thông tin khách hàng</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44" b="-444"/>
            </a:stretch>
          </a:blipFill>
        </p:spPr>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C2A792"/>
        </a:solidFill>
        <a:effectLst/>
      </p:bgPr>
    </p:bg>
    <p:spTree>
      <p:nvGrpSpPr>
        <p:cNvPr id="1" name=""/>
        <p:cNvGrpSpPr/>
        <p:nvPr/>
      </p:nvGrpSpPr>
      <p:grpSpPr>
        <a:xfrm>
          <a:off x="0" y="0"/>
          <a:ext cx="0" cy="0"/>
          <a:chOff x="0" y="0"/>
          <a:chExt cx="0" cy="0"/>
        </a:xfrm>
      </p:grpSpPr>
      <p:sp>
        <p:nvSpPr>
          <p:cNvPr id="2" name="Freeform 2"/>
          <p:cNvSpPr/>
          <p:nvPr/>
        </p:nvSpPr>
        <p:spPr>
          <a:xfrm>
            <a:off x="2978150" y="1460902"/>
            <a:ext cx="12912448" cy="8683621"/>
          </a:xfrm>
          <a:custGeom>
            <a:avLst/>
            <a:gdLst/>
            <a:ahLst/>
            <a:cxnLst/>
            <a:rect l="l" t="t" r="r" b="b"/>
            <a:pathLst>
              <a:path w="12912448" h="8683621">
                <a:moveTo>
                  <a:pt x="0" y="0"/>
                </a:moveTo>
                <a:lnTo>
                  <a:pt x="12912448" y="0"/>
                </a:lnTo>
                <a:lnTo>
                  <a:pt x="12912448" y="8683621"/>
                </a:lnTo>
                <a:lnTo>
                  <a:pt x="0" y="86836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213540" y="2942272"/>
            <a:ext cx="11113575" cy="4335780"/>
          </a:xfrm>
          <a:prstGeom prst="rect">
            <a:avLst/>
          </a:prstGeom>
        </p:spPr>
        <p:txBody>
          <a:bodyPr lIns="0" tIns="0" rIns="0" bIns="0" rtlCol="0" anchor="t">
            <a:spAutoFit/>
          </a:bodyPr>
          <a:lstStyle/>
          <a:p>
            <a:pPr marL="777235" lvl="1" indent="-388618" algn="l">
              <a:lnSpc>
                <a:spcPts val="5039"/>
              </a:lnSpc>
              <a:buFont typeface="Arial"/>
              <a:buChar char="•"/>
            </a:pPr>
            <a:r>
              <a:rPr lang="en-US" sz="3599">
                <a:solidFill>
                  <a:srgbClr val="141414"/>
                </a:solidFill>
                <a:latin typeface="Fraunces"/>
                <a:ea typeface="Fraunces"/>
                <a:cs typeface="Fraunces"/>
                <a:sym typeface="Fraunces"/>
              </a:rPr>
              <a:t>Cho phép quản trị viên xóa một khách hàng khỏi hệ thống.</a:t>
            </a:r>
          </a:p>
          <a:p>
            <a:pPr marL="777235" lvl="1" indent="-388618" algn="l">
              <a:lnSpc>
                <a:spcPts val="5039"/>
              </a:lnSpc>
              <a:buFont typeface="Arial"/>
              <a:buChar char="•"/>
            </a:pPr>
            <a:r>
              <a:rPr lang="en-US" sz="3599">
                <a:solidFill>
                  <a:srgbClr val="141414"/>
                </a:solidFill>
                <a:latin typeface="Fraunces"/>
                <a:ea typeface="Fraunces"/>
                <a:cs typeface="Fraunces"/>
                <a:sym typeface="Fraunces"/>
              </a:rPr>
              <a:t> Đảm bảo dữ liệu của khách hàng không bị mất hoặc gây lỗi.</a:t>
            </a:r>
          </a:p>
          <a:p>
            <a:pPr marL="777235" lvl="1" indent="-388618" algn="l">
              <a:lnSpc>
                <a:spcPts val="5039"/>
              </a:lnSpc>
              <a:buFont typeface="Arial"/>
              <a:buChar char="•"/>
            </a:pPr>
            <a:r>
              <a:rPr lang="en-US" sz="3599">
                <a:solidFill>
                  <a:srgbClr val="141414"/>
                </a:solidFill>
                <a:latin typeface="Fraunces"/>
                <a:ea typeface="Fraunces"/>
                <a:cs typeface="Fraunces"/>
                <a:sym typeface="Fraunces"/>
              </a:rPr>
              <a:t> Cập nhật danh sách khách hàng sau khi xóa.</a:t>
            </a:r>
          </a:p>
          <a:p>
            <a:pPr marL="777235" lvl="1" indent="-388618" algn="l">
              <a:lnSpc>
                <a:spcPts val="5039"/>
              </a:lnSpc>
              <a:buFont typeface="Arial"/>
              <a:buChar char="•"/>
            </a:pPr>
            <a:r>
              <a:rPr lang="en-US" sz="3599">
                <a:solidFill>
                  <a:srgbClr val="141414"/>
                </a:solidFill>
                <a:latin typeface="Fraunces"/>
                <a:ea typeface="Fraunces"/>
                <a:cs typeface="Fraunces"/>
                <a:sym typeface="Fraunces"/>
              </a:rPr>
              <a:t> Ngăn ngừa xóa nhầm bằng hộp thoại xác nhận</a:t>
            </a:r>
          </a:p>
          <a:p>
            <a:pPr algn="l">
              <a:lnSpc>
                <a:spcPts val="4199"/>
              </a:lnSpc>
            </a:pPr>
            <a:endParaRPr lang="en-US" sz="3599">
              <a:solidFill>
                <a:srgbClr val="141414"/>
              </a:solidFill>
              <a:latin typeface="Fraunces"/>
              <a:ea typeface="Fraunces"/>
              <a:cs typeface="Fraunces"/>
              <a:sym typeface="Fraunces"/>
            </a:endParaRPr>
          </a:p>
        </p:txBody>
      </p:sp>
      <p:sp>
        <p:nvSpPr>
          <p:cNvPr id="4" name="TextBox 4"/>
          <p:cNvSpPr txBox="1"/>
          <p:nvPr/>
        </p:nvSpPr>
        <p:spPr>
          <a:xfrm>
            <a:off x="3526816" y="1903573"/>
            <a:ext cx="11234368" cy="882650"/>
          </a:xfrm>
          <a:prstGeom prst="rect">
            <a:avLst/>
          </a:prstGeom>
        </p:spPr>
        <p:txBody>
          <a:bodyPr lIns="0" tIns="0" rIns="0" bIns="0" rtlCol="0" anchor="t">
            <a:spAutoFit/>
          </a:bodyPr>
          <a:lstStyle/>
          <a:p>
            <a:pPr marL="0" lvl="0" indent="0" algn="l">
              <a:lnSpc>
                <a:spcPts val="7149"/>
              </a:lnSpc>
            </a:pPr>
            <a:r>
              <a:rPr lang="en-US" sz="5499" b="1" spc="-164">
                <a:solidFill>
                  <a:srgbClr val="141414"/>
                </a:solidFill>
                <a:latin typeface="Fraunces Bold"/>
                <a:ea typeface="Fraunces Bold"/>
                <a:cs typeface="Fraunces Bold"/>
                <a:sym typeface="Fraunces Bold"/>
              </a:rPr>
              <a:t>18.Chức năng xóa khách hàng</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C2A792"/>
        </a:solidFill>
        <a:effectLst/>
      </p:bgPr>
    </p:bg>
    <p:spTree>
      <p:nvGrpSpPr>
        <p:cNvPr id="1" name=""/>
        <p:cNvGrpSpPr/>
        <p:nvPr/>
      </p:nvGrpSpPr>
      <p:grpSpPr>
        <a:xfrm>
          <a:off x="0" y="0"/>
          <a:ext cx="0" cy="0"/>
          <a:chOff x="0" y="0"/>
          <a:chExt cx="0" cy="0"/>
        </a:xfrm>
      </p:grpSpPr>
      <p:sp>
        <p:nvSpPr>
          <p:cNvPr id="2" name="Freeform 2"/>
          <p:cNvSpPr/>
          <p:nvPr/>
        </p:nvSpPr>
        <p:spPr>
          <a:xfrm>
            <a:off x="0" y="2045970"/>
            <a:ext cx="18288000" cy="6195060"/>
          </a:xfrm>
          <a:custGeom>
            <a:avLst/>
            <a:gdLst/>
            <a:ahLst/>
            <a:cxnLst/>
            <a:rect l="l" t="t" r="r" b="b"/>
            <a:pathLst>
              <a:path w="18288000" h="6195060">
                <a:moveTo>
                  <a:pt x="0" y="0"/>
                </a:moveTo>
                <a:lnTo>
                  <a:pt x="18288000" y="0"/>
                </a:lnTo>
                <a:lnTo>
                  <a:pt x="18288000" y="6195060"/>
                </a:lnTo>
                <a:lnTo>
                  <a:pt x="0" y="6195060"/>
                </a:lnTo>
                <a:lnTo>
                  <a:pt x="0" y="0"/>
                </a:lnTo>
                <a:close/>
              </a:path>
            </a:pathLst>
          </a:custGeom>
          <a:blipFill>
            <a:blip r:embed="rId2"/>
            <a:stretch>
              <a:fillRect/>
            </a:stretch>
          </a:blipFill>
        </p:spPr>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C2A792"/>
        </a:solidFill>
        <a:effectLst/>
      </p:bgPr>
    </p:bg>
    <p:spTree>
      <p:nvGrpSpPr>
        <p:cNvPr id="1" name=""/>
        <p:cNvGrpSpPr/>
        <p:nvPr/>
      </p:nvGrpSpPr>
      <p:grpSpPr>
        <a:xfrm>
          <a:off x="0" y="0"/>
          <a:ext cx="0" cy="0"/>
          <a:chOff x="0" y="0"/>
          <a:chExt cx="0" cy="0"/>
        </a:xfrm>
      </p:grpSpPr>
      <p:sp>
        <p:nvSpPr>
          <p:cNvPr id="2" name="Freeform 2"/>
          <p:cNvSpPr/>
          <p:nvPr/>
        </p:nvSpPr>
        <p:spPr>
          <a:xfrm>
            <a:off x="2829989" y="-480873"/>
            <a:ext cx="14429311" cy="10767873"/>
          </a:xfrm>
          <a:custGeom>
            <a:avLst/>
            <a:gdLst/>
            <a:ahLst/>
            <a:cxnLst/>
            <a:rect l="l" t="t" r="r" b="b"/>
            <a:pathLst>
              <a:path w="14429311" h="10767873">
                <a:moveTo>
                  <a:pt x="0" y="0"/>
                </a:moveTo>
                <a:lnTo>
                  <a:pt x="14429311" y="0"/>
                </a:lnTo>
                <a:lnTo>
                  <a:pt x="14429311" y="10767873"/>
                </a:lnTo>
                <a:lnTo>
                  <a:pt x="0" y="107678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4143073" y="3079257"/>
            <a:ext cx="11518755" cy="4936490"/>
          </a:xfrm>
          <a:prstGeom prst="rect">
            <a:avLst/>
          </a:prstGeom>
        </p:spPr>
        <p:txBody>
          <a:bodyPr lIns="0" tIns="0" rIns="0" bIns="0" rtlCol="0" anchor="t">
            <a:spAutoFit/>
          </a:bodyPr>
          <a:lstStyle/>
          <a:p>
            <a:pPr marL="690877" lvl="1" indent="-345439" algn="l">
              <a:lnSpc>
                <a:spcPts val="4479"/>
              </a:lnSpc>
              <a:buFont typeface="Arial"/>
              <a:buChar char="•"/>
            </a:pPr>
            <a:r>
              <a:rPr lang="en-US" sz="3199">
                <a:solidFill>
                  <a:srgbClr val="141414"/>
                </a:solidFill>
                <a:latin typeface="Fraunces"/>
                <a:ea typeface="Fraunces"/>
                <a:cs typeface="Fraunces"/>
                <a:sym typeface="Fraunces"/>
              </a:rPr>
              <a:t>Cho phép quản trị viên theo dõi và quản lý doanh thu của cửa hàng.</a:t>
            </a:r>
          </a:p>
          <a:p>
            <a:pPr marL="690877" lvl="1" indent="-345439" algn="l">
              <a:lnSpc>
                <a:spcPts val="4479"/>
              </a:lnSpc>
              <a:buFont typeface="Arial"/>
              <a:buChar char="•"/>
            </a:pPr>
            <a:r>
              <a:rPr lang="en-US" sz="3199">
                <a:solidFill>
                  <a:srgbClr val="141414"/>
                </a:solidFill>
                <a:latin typeface="Fraunces"/>
                <a:ea typeface="Fraunces"/>
                <a:cs typeface="Fraunces"/>
                <a:sym typeface="Fraunces"/>
              </a:rPr>
              <a:t> Tổng hợp số liệu từ đơn hàng đã hoàn thành trong hệ thống.</a:t>
            </a:r>
          </a:p>
          <a:p>
            <a:pPr marL="690877" lvl="1" indent="-345439" algn="l">
              <a:lnSpc>
                <a:spcPts val="4479"/>
              </a:lnSpc>
              <a:buFont typeface="Arial"/>
              <a:buChar char="•"/>
            </a:pPr>
            <a:r>
              <a:rPr lang="en-US" sz="3199">
                <a:solidFill>
                  <a:srgbClr val="141414"/>
                </a:solidFill>
                <a:latin typeface="Fraunces"/>
                <a:ea typeface="Fraunces"/>
                <a:cs typeface="Fraunces"/>
                <a:sym typeface="Fraunces"/>
              </a:rPr>
              <a:t> Thực hiện các thao tác: xem tổng doanh thu theo ngày, tuần, tháng, năm, lọc và thống kê doanh thu theo khách hàng, sản phẩm, loại sản phẩm, hỗ trợ quản trị viên đưa ra quyết định kinh doanh dựa trên số liệu doanh thu.</a:t>
            </a:r>
          </a:p>
          <a:p>
            <a:pPr algn="l">
              <a:lnSpc>
                <a:spcPts val="3640"/>
              </a:lnSpc>
            </a:pPr>
            <a:endParaRPr lang="en-US" sz="3199">
              <a:solidFill>
                <a:srgbClr val="141414"/>
              </a:solidFill>
              <a:latin typeface="Fraunces"/>
              <a:ea typeface="Fraunces"/>
              <a:cs typeface="Fraunces"/>
              <a:sym typeface="Fraunces"/>
            </a:endParaRPr>
          </a:p>
        </p:txBody>
      </p:sp>
      <p:sp>
        <p:nvSpPr>
          <p:cNvPr id="4" name="TextBox 4"/>
          <p:cNvSpPr txBox="1"/>
          <p:nvPr/>
        </p:nvSpPr>
        <p:spPr>
          <a:xfrm>
            <a:off x="4427460" y="1768513"/>
            <a:ext cx="11234368" cy="882650"/>
          </a:xfrm>
          <a:prstGeom prst="rect">
            <a:avLst/>
          </a:prstGeom>
        </p:spPr>
        <p:txBody>
          <a:bodyPr lIns="0" tIns="0" rIns="0" bIns="0" rtlCol="0" anchor="t">
            <a:spAutoFit/>
          </a:bodyPr>
          <a:lstStyle/>
          <a:p>
            <a:pPr marL="0" lvl="0" indent="0" algn="l">
              <a:lnSpc>
                <a:spcPts val="7149"/>
              </a:lnSpc>
            </a:pPr>
            <a:r>
              <a:rPr lang="en-US" sz="5499" b="1" spc="-164">
                <a:solidFill>
                  <a:srgbClr val="141414"/>
                </a:solidFill>
                <a:latin typeface="Fraunces Bold"/>
                <a:ea typeface="Fraunces Bold"/>
                <a:cs typeface="Fraunces Bold"/>
                <a:sym typeface="Fraunces Bold"/>
              </a:rPr>
              <a:t>19.Chức năng quản lý doanh thu</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891540"/>
            <a:ext cx="18288000" cy="8366760"/>
          </a:xfrm>
          <a:custGeom>
            <a:avLst/>
            <a:gdLst/>
            <a:ahLst/>
            <a:cxnLst/>
            <a:rect l="l" t="t" r="r" b="b"/>
            <a:pathLst>
              <a:path w="18288000" h="8366760">
                <a:moveTo>
                  <a:pt x="0" y="0"/>
                </a:moveTo>
                <a:lnTo>
                  <a:pt x="18288000" y="0"/>
                </a:lnTo>
                <a:lnTo>
                  <a:pt x="18288000" y="8366760"/>
                </a:lnTo>
                <a:lnTo>
                  <a:pt x="0" y="8366760"/>
                </a:lnTo>
                <a:lnTo>
                  <a:pt x="0" y="0"/>
                </a:lnTo>
                <a:close/>
              </a:path>
            </a:pathLst>
          </a:custGeom>
          <a:blipFill>
            <a:blip r:embed="rId2"/>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173700" cy="10287000"/>
          </a:xfrm>
          <a:custGeom>
            <a:avLst/>
            <a:gdLst/>
            <a:ahLst/>
            <a:cxnLst/>
            <a:rect l="l" t="t" r="r" b="b"/>
            <a:pathLst>
              <a:path w="18173700" h="10287000">
                <a:moveTo>
                  <a:pt x="0" y="0"/>
                </a:moveTo>
                <a:lnTo>
                  <a:pt x="18173700" y="0"/>
                </a:lnTo>
                <a:lnTo>
                  <a:pt x="18173700" y="10287000"/>
                </a:lnTo>
                <a:lnTo>
                  <a:pt x="0" y="10287000"/>
                </a:lnTo>
                <a:lnTo>
                  <a:pt x="0" y="0"/>
                </a:lnTo>
                <a:close/>
              </a:path>
            </a:pathLst>
          </a:custGeom>
          <a:blipFill>
            <a:blip r:embed="rId2"/>
            <a:stretch>
              <a:fillRect l="-1622" t="-3049" r="-1622" b="-6389"/>
            </a:stretch>
          </a:blipFill>
        </p:spPr>
      </p:sp>
      <p:sp>
        <p:nvSpPr>
          <p:cNvPr id="3" name="Freeform 3"/>
          <p:cNvSpPr/>
          <p:nvPr/>
        </p:nvSpPr>
        <p:spPr>
          <a:xfrm>
            <a:off x="11535176" y="5790308"/>
            <a:ext cx="5353205" cy="4496692"/>
          </a:xfrm>
          <a:custGeom>
            <a:avLst/>
            <a:gdLst/>
            <a:ahLst/>
            <a:cxnLst/>
            <a:rect l="l" t="t" r="r" b="b"/>
            <a:pathLst>
              <a:path w="5353205" h="4496692">
                <a:moveTo>
                  <a:pt x="0" y="0"/>
                </a:moveTo>
                <a:lnTo>
                  <a:pt x="5353205" y="0"/>
                </a:lnTo>
                <a:lnTo>
                  <a:pt x="5353205" y="4496692"/>
                </a:lnTo>
                <a:lnTo>
                  <a:pt x="0" y="4496692"/>
                </a:lnTo>
                <a:lnTo>
                  <a:pt x="0" y="0"/>
                </a:lnTo>
                <a:close/>
              </a:path>
            </a:pathLst>
          </a:custGeom>
          <a:blipFill>
            <a:blip r:embed="rId3"/>
            <a:stretch>
              <a:fillRect/>
            </a:stretch>
          </a:blipFill>
        </p:spPr>
      </p:sp>
      <p:sp>
        <p:nvSpPr>
          <p:cNvPr id="4" name="Freeform 4"/>
          <p:cNvSpPr/>
          <p:nvPr/>
        </p:nvSpPr>
        <p:spPr>
          <a:xfrm>
            <a:off x="12194931" y="1675508"/>
            <a:ext cx="5064369" cy="4114800"/>
          </a:xfrm>
          <a:custGeom>
            <a:avLst/>
            <a:gdLst/>
            <a:ahLst/>
            <a:cxnLst/>
            <a:rect l="l" t="t" r="r" b="b"/>
            <a:pathLst>
              <a:path w="5064369" h="4114800">
                <a:moveTo>
                  <a:pt x="0" y="0"/>
                </a:moveTo>
                <a:lnTo>
                  <a:pt x="5064369" y="0"/>
                </a:lnTo>
                <a:lnTo>
                  <a:pt x="5064369" y="4114800"/>
                </a:lnTo>
                <a:lnTo>
                  <a:pt x="0" y="4114800"/>
                </a:lnTo>
                <a:lnTo>
                  <a:pt x="0" y="0"/>
                </a:lnTo>
                <a:close/>
              </a:path>
            </a:pathLst>
          </a:custGeom>
          <a:blipFill>
            <a:blip r:embed="rId4">
              <a:alphaModFix amt="56000"/>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0" y="7933879"/>
            <a:ext cx="6159086" cy="1837042"/>
          </a:xfrm>
          <a:prstGeom prst="rect">
            <a:avLst/>
          </a:prstGeom>
        </p:spPr>
        <p:txBody>
          <a:bodyPr lIns="0" tIns="0" rIns="0" bIns="0" rtlCol="0" anchor="t">
            <a:spAutoFit/>
          </a:bodyPr>
          <a:lstStyle/>
          <a:p>
            <a:pPr algn="ctr">
              <a:lnSpc>
                <a:spcPts val="7420"/>
              </a:lnSpc>
            </a:pPr>
            <a:r>
              <a:rPr lang="en-US" sz="5300" b="1">
                <a:solidFill>
                  <a:srgbClr val="000000"/>
                </a:solidFill>
                <a:latin typeface="Fraunces Bold"/>
                <a:ea typeface="Fraunces Bold"/>
                <a:cs typeface="Fraunces Bold"/>
                <a:sym typeface="Fraunces Bold"/>
              </a:rPr>
              <a:t>Biểu Đồ Quan Hệ Dữ Liệu ERD</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1999" y="1915681"/>
            <a:ext cx="7908899" cy="6455639"/>
          </a:xfrm>
          <a:custGeom>
            <a:avLst/>
            <a:gdLst/>
            <a:ahLst/>
            <a:cxnLst/>
            <a:rect l="l" t="t" r="r" b="b"/>
            <a:pathLst>
              <a:path w="7908899" h="6455639">
                <a:moveTo>
                  <a:pt x="0" y="0"/>
                </a:moveTo>
                <a:lnTo>
                  <a:pt x="7908899" y="0"/>
                </a:lnTo>
                <a:lnTo>
                  <a:pt x="7908899" y="6455638"/>
                </a:lnTo>
                <a:lnTo>
                  <a:pt x="0" y="6455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9256123" y="2375023"/>
            <a:ext cx="8384422" cy="4482977"/>
            <a:chOff x="0" y="0"/>
            <a:chExt cx="11179230" cy="5977303"/>
          </a:xfrm>
        </p:grpSpPr>
        <p:sp>
          <p:nvSpPr>
            <p:cNvPr id="4" name="TextBox 4"/>
            <p:cNvSpPr txBox="1"/>
            <p:nvPr/>
          </p:nvSpPr>
          <p:spPr>
            <a:xfrm>
              <a:off x="161667" y="0"/>
              <a:ext cx="10356836" cy="5486400"/>
            </a:xfrm>
            <a:prstGeom prst="rect">
              <a:avLst/>
            </a:prstGeom>
          </p:spPr>
          <p:txBody>
            <a:bodyPr lIns="0" tIns="0" rIns="0" bIns="0" rtlCol="0" anchor="t">
              <a:spAutoFit/>
            </a:bodyPr>
            <a:lstStyle/>
            <a:p>
              <a:pPr marL="0" lvl="0" indent="0" algn="l">
                <a:lnSpc>
                  <a:spcPts val="10800"/>
                </a:lnSpc>
              </a:pPr>
              <a:r>
                <a:rPr lang="en-US" sz="9000" b="1" spc="-270">
                  <a:solidFill>
                    <a:srgbClr val="796965"/>
                  </a:solidFill>
                  <a:latin typeface="Fraunces Bold"/>
                  <a:ea typeface="Fraunces Bold"/>
                  <a:cs typeface="Fraunces Bold"/>
                  <a:sym typeface="Fraunces Bold"/>
                </a:rPr>
                <a:t>CHỨC NĂNG CỦA TRANG USER</a:t>
              </a:r>
            </a:p>
          </p:txBody>
        </p:sp>
        <p:sp>
          <p:nvSpPr>
            <p:cNvPr id="5" name="AutoShape 5"/>
            <p:cNvSpPr/>
            <p:nvPr/>
          </p:nvSpPr>
          <p:spPr>
            <a:xfrm>
              <a:off x="0" y="5907453"/>
              <a:ext cx="11179230" cy="0"/>
            </a:xfrm>
            <a:prstGeom prst="line">
              <a:avLst/>
            </a:prstGeom>
            <a:ln w="139700" cap="flat">
              <a:solidFill>
                <a:srgbClr val="796965"/>
              </a:solidFill>
              <a:prstDash val="solid"/>
              <a:headEnd type="none" w="sm" len="sm"/>
              <a:tailEnd type="none" w="sm" len="sm"/>
            </a:ln>
          </p:spPr>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BDA092"/>
        </a:solidFill>
        <a:effectLst/>
      </p:bgPr>
    </p:bg>
    <p:spTree>
      <p:nvGrpSpPr>
        <p:cNvPr id="1" name=""/>
        <p:cNvGrpSpPr/>
        <p:nvPr/>
      </p:nvGrpSpPr>
      <p:grpSpPr>
        <a:xfrm>
          <a:off x="0" y="0"/>
          <a:ext cx="0" cy="0"/>
          <a:chOff x="0" y="0"/>
          <a:chExt cx="0" cy="0"/>
        </a:xfrm>
      </p:grpSpPr>
      <p:sp>
        <p:nvSpPr>
          <p:cNvPr id="2" name="Freeform 2"/>
          <p:cNvSpPr/>
          <p:nvPr/>
        </p:nvSpPr>
        <p:spPr>
          <a:xfrm>
            <a:off x="2575418" y="897217"/>
            <a:ext cx="13420493" cy="9306861"/>
          </a:xfrm>
          <a:custGeom>
            <a:avLst/>
            <a:gdLst/>
            <a:ahLst/>
            <a:cxnLst/>
            <a:rect l="l" t="t" r="r" b="b"/>
            <a:pathLst>
              <a:path w="13420493" h="9306861">
                <a:moveTo>
                  <a:pt x="0" y="0"/>
                </a:moveTo>
                <a:lnTo>
                  <a:pt x="13420494" y="0"/>
                </a:lnTo>
                <a:lnTo>
                  <a:pt x="13420494" y="9306861"/>
                </a:lnTo>
                <a:lnTo>
                  <a:pt x="0" y="93068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573554" y="-149111"/>
            <a:ext cx="4337191" cy="3637819"/>
          </a:xfrm>
          <a:custGeom>
            <a:avLst/>
            <a:gdLst/>
            <a:ahLst/>
            <a:cxnLst/>
            <a:rect l="l" t="t" r="r" b="b"/>
            <a:pathLst>
              <a:path w="4337191" h="3637819">
                <a:moveTo>
                  <a:pt x="0" y="0"/>
                </a:moveTo>
                <a:lnTo>
                  <a:pt x="4337191" y="0"/>
                </a:lnTo>
                <a:lnTo>
                  <a:pt x="4337191" y="3637819"/>
                </a:lnTo>
                <a:lnTo>
                  <a:pt x="0" y="3637819"/>
                </a:lnTo>
                <a:lnTo>
                  <a:pt x="0" y="0"/>
                </a:lnTo>
                <a:close/>
              </a:path>
            </a:pathLst>
          </a:custGeom>
          <a:blipFill>
            <a:blip r:embed="rId4"/>
            <a:stretch>
              <a:fillRect/>
            </a:stretch>
          </a:blipFill>
        </p:spPr>
      </p:sp>
      <p:sp>
        <p:nvSpPr>
          <p:cNvPr id="4" name="TextBox 4"/>
          <p:cNvSpPr txBox="1"/>
          <p:nvPr/>
        </p:nvSpPr>
        <p:spPr>
          <a:xfrm>
            <a:off x="3965233" y="3850662"/>
            <a:ext cx="10640864" cy="4549776"/>
          </a:xfrm>
          <a:prstGeom prst="rect">
            <a:avLst/>
          </a:prstGeom>
        </p:spPr>
        <p:txBody>
          <a:bodyPr lIns="0" tIns="0" rIns="0" bIns="0" rtlCol="0" anchor="t">
            <a:spAutoFit/>
          </a:bodyPr>
          <a:lstStyle/>
          <a:p>
            <a:pPr marL="820414" lvl="1" indent="-410207" algn="l">
              <a:lnSpc>
                <a:spcPts val="5319"/>
              </a:lnSpc>
              <a:buFont typeface="Arial"/>
              <a:buChar char="•"/>
            </a:pPr>
            <a:r>
              <a:rPr lang="en-US" sz="3799">
                <a:solidFill>
                  <a:srgbClr val="141414"/>
                </a:solidFill>
                <a:latin typeface="Fraunces"/>
                <a:ea typeface="Fraunces"/>
                <a:cs typeface="Fraunces"/>
                <a:sym typeface="Fraunces"/>
              </a:rPr>
              <a:t>Cho phép người dùng nhập tài khoản và mật khẩu để truy cập vào hệ thống.</a:t>
            </a:r>
          </a:p>
          <a:p>
            <a:pPr marL="820414" lvl="1" indent="-410207" algn="l">
              <a:lnSpc>
                <a:spcPts val="5319"/>
              </a:lnSpc>
              <a:buFont typeface="Arial"/>
              <a:buChar char="•"/>
            </a:pPr>
            <a:r>
              <a:rPr lang="en-US" sz="3799">
                <a:solidFill>
                  <a:srgbClr val="141414"/>
                </a:solidFill>
                <a:latin typeface="Fraunces"/>
                <a:ea typeface="Fraunces"/>
                <a:cs typeface="Fraunces"/>
                <a:sym typeface="Fraunces"/>
              </a:rPr>
              <a:t> Kiểm tra thông tin đăng nhập có tồn tại trong cơ sở dữ liệu hay không.</a:t>
            </a:r>
          </a:p>
          <a:p>
            <a:pPr marL="820414" lvl="1" indent="-410207" algn="l">
              <a:lnSpc>
                <a:spcPts val="5319"/>
              </a:lnSpc>
              <a:buFont typeface="Arial"/>
              <a:buChar char="•"/>
            </a:pPr>
            <a:r>
              <a:rPr lang="en-US" sz="3799">
                <a:solidFill>
                  <a:srgbClr val="141414"/>
                </a:solidFill>
                <a:latin typeface="Fraunces"/>
                <a:ea typeface="Fraunces"/>
                <a:cs typeface="Fraunces"/>
                <a:sym typeface="Fraunces"/>
              </a:rPr>
              <a:t> Tạo phiên làm việc (session) nếu đăng nhập thành công.</a:t>
            </a:r>
          </a:p>
          <a:p>
            <a:pPr algn="l">
              <a:lnSpc>
                <a:spcPts val="4479"/>
              </a:lnSpc>
            </a:pPr>
            <a:endParaRPr lang="en-US" sz="3799">
              <a:solidFill>
                <a:srgbClr val="141414"/>
              </a:solidFill>
              <a:latin typeface="Fraunces"/>
              <a:ea typeface="Fraunces"/>
              <a:cs typeface="Fraunces"/>
              <a:sym typeface="Fraunces"/>
            </a:endParaRPr>
          </a:p>
        </p:txBody>
      </p:sp>
      <p:sp>
        <p:nvSpPr>
          <p:cNvPr id="5" name="Freeform 5"/>
          <p:cNvSpPr/>
          <p:nvPr/>
        </p:nvSpPr>
        <p:spPr>
          <a:xfrm>
            <a:off x="577870" y="6172200"/>
            <a:ext cx="3995097" cy="4114800"/>
          </a:xfrm>
          <a:custGeom>
            <a:avLst/>
            <a:gdLst/>
            <a:ahLst/>
            <a:cxnLst/>
            <a:rect l="l" t="t" r="r" b="b"/>
            <a:pathLst>
              <a:path w="3995097" h="4114800">
                <a:moveTo>
                  <a:pt x="0" y="0"/>
                </a:moveTo>
                <a:lnTo>
                  <a:pt x="3995096" y="0"/>
                </a:lnTo>
                <a:lnTo>
                  <a:pt x="399509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2285146" y="8339113"/>
            <a:ext cx="6002854" cy="1838374"/>
          </a:xfrm>
          <a:custGeom>
            <a:avLst/>
            <a:gdLst/>
            <a:ahLst/>
            <a:cxnLst/>
            <a:rect l="l" t="t" r="r" b="b"/>
            <a:pathLst>
              <a:path w="6002854" h="1838374">
                <a:moveTo>
                  <a:pt x="0" y="0"/>
                </a:moveTo>
                <a:lnTo>
                  <a:pt x="6002854" y="0"/>
                </a:lnTo>
                <a:lnTo>
                  <a:pt x="6002854" y="1838374"/>
                </a:lnTo>
                <a:lnTo>
                  <a:pt x="0" y="18383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1028700" y="-149111"/>
            <a:ext cx="4154606" cy="4503637"/>
          </a:xfrm>
          <a:custGeom>
            <a:avLst/>
            <a:gdLst/>
            <a:ahLst/>
            <a:cxnLst/>
            <a:rect l="l" t="t" r="r" b="b"/>
            <a:pathLst>
              <a:path w="4154606" h="4503637">
                <a:moveTo>
                  <a:pt x="0" y="0"/>
                </a:moveTo>
                <a:lnTo>
                  <a:pt x="4154606" y="0"/>
                </a:lnTo>
                <a:lnTo>
                  <a:pt x="4154606" y="4503637"/>
                </a:lnTo>
                <a:lnTo>
                  <a:pt x="0" y="4503637"/>
                </a:lnTo>
                <a:lnTo>
                  <a:pt x="0" y="0"/>
                </a:lnTo>
                <a:close/>
              </a:path>
            </a:pathLst>
          </a:custGeom>
          <a:blipFill>
            <a:blip r:embed="rId9"/>
            <a:stretch>
              <a:fillRect/>
            </a:stretch>
          </a:blipFill>
        </p:spPr>
      </p:sp>
      <p:sp>
        <p:nvSpPr>
          <p:cNvPr id="8" name="TextBox 8"/>
          <p:cNvSpPr txBox="1"/>
          <p:nvPr/>
        </p:nvSpPr>
        <p:spPr>
          <a:xfrm>
            <a:off x="5300234" y="1843045"/>
            <a:ext cx="8497894" cy="1015365"/>
          </a:xfrm>
          <a:prstGeom prst="rect">
            <a:avLst/>
          </a:prstGeom>
        </p:spPr>
        <p:txBody>
          <a:bodyPr lIns="0" tIns="0" rIns="0" bIns="0" rtlCol="0" anchor="t">
            <a:spAutoFit/>
          </a:bodyPr>
          <a:lstStyle/>
          <a:p>
            <a:pPr marL="0" lvl="0" indent="0" algn="l">
              <a:lnSpc>
                <a:spcPts val="8189"/>
              </a:lnSpc>
            </a:pPr>
            <a:r>
              <a:rPr lang="en-US" sz="6299" b="1" spc="-188">
                <a:solidFill>
                  <a:srgbClr val="141414"/>
                </a:solidFill>
                <a:latin typeface="Fraunces Bold"/>
                <a:ea typeface="Fraunces Bold"/>
                <a:cs typeface="Fraunces Bold"/>
                <a:sym typeface="Fraunces Bold"/>
              </a:rPr>
              <a:t>Chức năng đăng nhập</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BDA092"/>
        </a:solidFill>
        <a:effectLst/>
      </p:bgPr>
    </p:bg>
    <p:spTree>
      <p:nvGrpSpPr>
        <p:cNvPr id="1" name=""/>
        <p:cNvGrpSpPr/>
        <p:nvPr/>
      </p:nvGrpSpPr>
      <p:grpSpPr>
        <a:xfrm>
          <a:off x="0" y="0"/>
          <a:ext cx="0" cy="0"/>
          <a:chOff x="0" y="0"/>
          <a:chExt cx="0" cy="0"/>
        </a:xfrm>
      </p:grpSpPr>
      <p:sp>
        <p:nvSpPr>
          <p:cNvPr id="2" name="Freeform 2"/>
          <p:cNvSpPr/>
          <p:nvPr/>
        </p:nvSpPr>
        <p:spPr>
          <a:xfrm>
            <a:off x="0" y="822960"/>
            <a:ext cx="18544573" cy="8762311"/>
          </a:xfrm>
          <a:custGeom>
            <a:avLst/>
            <a:gdLst/>
            <a:ahLst/>
            <a:cxnLst/>
            <a:rect l="l" t="t" r="r" b="b"/>
            <a:pathLst>
              <a:path w="18544573" h="8762311">
                <a:moveTo>
                  <a:pt x="0" y="0"/>
                </a:moveTo>
                <a:lnTo>
                  <a:pt x="18544573" y="0"/>
                </a:lnTo>
                <a:lnTo>
                  <a:pt x="18544573" y="8762311"/>
                </a:lnTo>
                <a:lnTo>
                  <a:pt x="0" y="8762311"/>
                </a:lnTo>
                <a:lnTo>
                  <a:pt x="0" y="0"/>
                </a:lnTo>
                <a:close/>
              </a:path>
            </a:pathLst>
          </a:custGeom>
          <a:blipFill>
            <a:blip r:embed="rId2"/>
            <a:stretch>
              <a:fillRect/>
            </a:stretch>
          </a:blipFill>
        </p:spPr>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C2A792"/>
        </a:solidFill>
        <a:effectLst/>
      </p:bgPr>
    </p:bg>
    <p:spTree>
      <p:nvGrpSpPr>
        <p:cNvPr id="1" name=""/>
        <p:cNvGrpSpPr/>
        <p:nvPr/>
      </p:nvGrpSpPr>
      <p:grpSpPr>
        <a:xfrm>
          <a:off x="0" y="0"/>
          <a:ext cx="0" cy="0"/>
          <a:chOff x="0" y="0"/>
          <a:chExt cx="0" cy="0"/>
        </a:xfrm>
      </p:grpSpPr>
      <p:sp>
        <p:nvSpPr>
          <p:cNvPr id="2" name="Freeform 2" descr="Coffee Beans and Stars Text Box Graphic"/>
          <p:cNvSpPr/>
          <p:nvPr/>
        </p:nvSpPr>
        <p:spPr>
          <a:xfrm>
            <a:off x="1463029" y="1028700"/>
            <a:ext cx="15632062" cy="9340157"/>
          </a:xfrm>
          <a:custGeom>
            <a:avLst/>
            <a:gdLst/>
            <a:ahLst/>
            <a:cxnLst/>
            <a:rect l="l" t="t" r="r" b="b"/>
            <a:pathLst>
              <a:path w="15632062" h="9340157">
                <a:moveTo>
                  <a:pt x="0" y="0"/>
                </a:moveTo>
                <a:lnTo>
                  <a:pt x="15632062" y="0"/>
                </a:lnTo>
                <a:lnTo>
                  <a:pt x="15632062" y="9340157"/>
                </a:lnTo>
                <a:lnTo>
                  <a:pt x="0" y="93401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descr="Coffee Cup  Illustration"/>
          <p:cNvSpPr/>
          <p:nvPr/>
        </p:nvSpPr>
        <p:spPr>
          <a:xfrm>
            <a:off x="14682407" y="276436"/>
            <a:ext cx="3605593" cy="4114800"/>
          </a:xfrm>
          <a:custGeom>
            <a:avLst/>
            <a:gdLst/>
            <a:ahLst/>
            <a:cxnLst/>
            <a:rect l="l" t="t" r="r" b="b"/>
            <a:pathLst>
              <a:path w="3605593" h="4114800">
                <a:moveTo>
                  <a:pt x="0" y="0"/>
                </a:moveTo>
                <a:lnTo>
                  <a:pt x="3605593" y="0"/>
                </a:lnTo>
                <a:lnTo>
                  <a:pt x="360559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2634617" y="2665952"/>
            <a:ext cx="12741423" cy="3032826"/>
            <a:chOff x="0" y="0"/>
            <a:chExt cx="16988563" cy="4043768"/>
          </a:xfrm>
        </p:grpSpPr>
        <p:sp>
          <p:nvSpPr>
            <p:cNvPr id="5" name="TextBox 5"/>
            <p:cNvSpPr txBox="1"/>
            <p:nvPr/>
          </p:nvSpPr>
          <p:spPr>
            <a:xfrm>
              <a:off x="0" y="2770171"/>
              <a:ext cx="16988563" cy="1273598"/>
            </a:xfrm>
            <a:prstGeom prst="rect">
              <a:avLst/>
            </a:prstGeom>
          </p:spPr>
          <p:txBody>
            <a:bodyPr lIns="0" tIns="0" rIns="0" bIns="0" rtlCol="0" anchor="t">
              <a:spAutoFit/>
            </a:bodyPr>
            <a:lstStyle/>
            <a:p>
              <a:pPr marL="0" lvl="0" indent="0" algn="l">
                <a:lnSpc>
                  <a:spcPts val="3920"/>
                </a:lnSpc>
                <a:spcBef>
                  <a:spcPct val="0"/>
                </a:spcBef>
              </a:pPr>
              <a:r>
                <a:rPr lang="en-US" sz="2800">
                  <a:solidFill>
                    <a:srgbClr val="141414"/>
                  </a:solidFill>
                  <a:latin typeface="Fraunces"/>
                  <a:ea typeface="Fraunces"/>
                  <a:cs typeface="Fraunces"/>
                  <a:sym typeface="Fraunces"/>
                </a:rPr>
                <a:t>Giao diện hiển thị thông tin trang web bao gồm thông tin cơ bản (địa chỉ, giờ mở cửa, vị trí bản đồ), các vị trí thao tác cho người dùng dễ dàng thao tác.</a:t>
              </a:r>
            </a:p>
          </p:txBody>
        </p:sp>
        <p:sp>
          <p:nvSpPr>
            <p:cNvPr id="6" name="TextBox 6"/>
            <p:cNvSpPr txBox="1"/>
            <p:nvPr/>
          </p:nvSpPr>
          <p:spPr>
            <a:xfrm>
              <a:off x="0" y="180975"/>
              <a:ext cx="16988563" cy="1740957"/>
            </a:xfrm>
            <a:prstGeom prst="rect">
              <a:avLst/>
            </a:prstGeom>
          </p:spPr>
          <p:txBody>
            <a:bodyPr lIns="0" tIns="0" rIns="0" bIns="0" rtlCol="0" anchor="t">
              <a:spAutoFit/>
            </a:bodyPr>
            <a:lstStyle/>
            <a:p>
              <a:pPr marL="0" lvl="0" indent="0" algn="l">
                <a:lnSpc>
                  <a:spcPts val="9499"/>
                </a:lnSpc>
              </a:pPr>
              <a:r>
                <a:rPr lang="en-US" sz="9499" b="1" spc="-284">
                  <a:solidFill>
                    <a:srgbClr val="141414"/>
                  </a:solidFill>
                  <a:latin typeface="Fraunces Bold"/>
                  <a:ea typeface="Fraunces Bold"/>
                  <a:cs typeface="Fraunces Bold"/>
                  <a:sym typeface="Fraunces Bold"/>
                </a:rPr>
                <a:t>Chức năng trang chủ</a:t>
              </a:r>
            </a:p>
          </p:txBody>
        </p:sp>
      </p:grpSp>
      <p:sp>
        <p:nvSpPr>
          <p:cNvPr id="7" name="Freeform 7"/>
          <p:cNvSpPr/>
          <p:nvPr/>
        </p:nvSpPr>
        <p:spPr>
          <a:xfrm>
            <a:off x="1266626" y="3777249"/>
            <a:ext cx="1367991" cy="2732501"/>
          </a:xfrm>
          <a:custGeom>
            <a:avLst/>
            <a:gdLst/>
            <a:ahLst/>
            <a:cxnLst/>
            <a:rect l="l" t="t" r="r" b="b"/>
            <a:pathLst>
              <a:path w="1367991" h="2732501">
                <a:moveTo>
                  <a:pt x="0" y="0"/>
                </a:moveTo>
                <a:lnTo>
                  <a:pt x="1367991" y="0"/>
                </a:lnTo>
                <a:lnTo>
                  <a:pt x="1367991" y="2732502"/>
                </a:lnTo>
                <a:lnTo>
                  <a:pt x="0" y="27325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C2A792"/>
        </a:solidFill>
        <a:effectLst/>
      </p:bgPr>
    </p:bg>
    <p:spTree>
      <p:nvGrpSpPr>
        <p:cNvPr id="1" name=""/>
        <p:cNvGrpSpPr/>
        <p:nvPr/>
      </p:nvGrpSpPr>
      <p:grpSpPr>
        <a:xfrm>
          <a:off x="0" y="0"/>
          <a:ext cx="0" cy="0"/>
          <a:chOff x="0" y="0"/>
          <a:chExt cx="0" cy="0"/>
        </a:xfrm>
      </p:grpSpPr>
      <p:sp>
        <p:nvSpPr>
          <p:cNvPr id="2" name="Freeform 2"/>
          <p:cNvSpPr/>
          <p:nvPr/>
        </p:nvSpPr>
        <p:spPr>
          <a:xfrm>
            <a:off x="3087114" y="0"/>
            <a:ext cx="12859001" cy="10287000"/>
          </a:xfrm>
          <a:custGeom>
            <a:avLst/>
            <a:gdLst/>
            <a:ahLst/>
            <a:cxnLst/>
            <a:rect l="l" t="t" r="r" b="b"/>
            <a:pathLst>
              <a:path w="12859001" h="10287000">
                <a:moveTo>
                  <a:pt x="0" y="0"/>
                </a:moveTo>
                <a:lnTo>
                  <a:pt x="12859000" y="0"/>
                </a:lnTo>
                <a:lnTo>
                  <a:pt x="12859000" y="10287000"/>
                </a:lnTo>
                <a:lnTo>
                  <a:pt x="0" y="10287000"/>
                </a:lnTo>
                <a:lnTo>
                  <a:pt x="0" y="0"/>
                </a:lnTo>
                <a:close/>
              </a:path>
            </a:pathLst>
          </a:custGeom>
          <a:blipFill>
            <a:blip r:embed="rId2"/>
            <a:stretch>
              <a:fillRect t="-3585" b="-13271"/>
            </a:stretch>
          </a:blipFill>
        </p:spPr>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BDA092"/>
        </a:solidFill>
        <a:effectLst/>
      </p:bgPr>
    </p:bg>
    <p:spTree>
      <p:nvGrpSpPr>
        <p:cNvPr id="1" name=""/>
        <p:cNvGrpSpPr/>
        <p:nvPr/>
      </p:nvGrpSpPr>
      <p:grpSpPr>
        <a:xfrm>
          <a:off x="0" y="0"/>
          <a:ext cx="0" cy="0"/>
          <a:chOff x="0" y="0"/>
          <a:chExt cx="0" cy="0"/>
        </a:xfrm>
      </p:grpSpPr>
      <p:sp>
        <p:nvSpPr>
          <p:cNvPr id="2" name="Freeform 2"/>
          <p:cNvSpPr/>
          <p:nvPr/>
        </p:nvSpPr>
        <p:spPr>
          <a:xfrm>
            <a:off x="443833" y="-88928"/>
            <a:ext cx="16256087" cy="10464856"/>
          </a:xfrm>
          <a:custGeom>
            <a:avLst/>
            <a:gdLst/>
            <a:ahLst/>
            <a:cxnLst/>
            <a:rect l="l" t="t" r="r" b="b"/>
            <a:pathLst>
              <a:path w="16256087" h="10464856">
                <a:moveTo>
                  <a:pt x="0" y="0"/>
                </a:moveTo>
                <a:lnTo>
                  <a:pt x="16256086" y="0"/>
                </a:lnTo>
                <a:lnTo>
                  <a:pt x="16256086" y="10464856"/>
                </a:lnTo>
                <a:lnTo>
                  <a:pt x="0" y="104648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251444" y="3511937"/>
            <a:ext cx="10640864" cy="2883535"/>
          </a:xfrm>
          <a:prstGeom prst="rect">
            <a:avLst/>
          </a:prstGeom>
        </p:spPr>
        <p:txBody>
          <a:bodyPr lIns="0" tIns="0" rIns="0" bIns="0" rtlCol="0" anchor="t">
            <a:spAutoFit/>
          </a:bodyPr>
          <a:lstStyle/>
          <a:p>
            <a:pPr marL="734056" lvl="1" indent="-367028" algn="l">
              <a:lnSpc>
                <a:spcPts val="4759"/>
              </a:lnSpc>
              <a:buFont typeface="Arial"/>
              <a:buChar char="•"/>
            </a:pPr>
            <a:r>
              <a:rPr lang="en-US" sz="3399">
                <a:solidFill>
                  <a:srgbClr val="141414"/>
                </a:solidFill>
                <a:latin typeface="Fraunces"/>
                <a:ea typeface="Fraunces"/>
                <a:cs typeface="Fraunces"/>
                <a:sym typeface="Fraunces"/>
              </a:rPr>
              <a:t>Cho phép người dùng xem danh sách các sản phẩm được phân loại theo danh mục cụ thể, hỗ trợ người dùng tìm kiếm sản phẩm nhanh chóng trong phạm vi danh mục. </a:t>
            </a:r>
          </a:p>
          <a:p>
            <a:pPr algn="l">
              <a:lnSpc>
                <a:spcPts val="3919"/>
              </a:lnSpc>
            </a:pPr>
            <a:endParaRPr lang="en-US" sz="3399">
              <a:solidFill>
                <a:srgbClr val="141414"/>
              </a:solidFill>
              <a:latin typeface="Fraunces"/>
              <a:ea typeface="Fraunces"/>
              <a:cs typeface="Fraunces"/>
              <a:sym typeface="Fraunces"/>
            </a:endParaRPr>
          </a:p>
        </p:txBody>
      </p:sp>
      <p:sp>
        <p:nvSpPr>
          <p:cNvPr id="4" name="Freeform 4"/>
          <p:cNvSpPr/>
          <p:nvPr/>
        </p:nvSpPr>
        <p:spPr>
          <a:xfrm>
            <a:off x="0" y="6172200"/>
            <a:ext cx="4156364" cy="4114800"/>
          </a:xfrm>
          <a:custGeom>
            <a:avLst/>
            <a:gdLst/>
            <a:ahLst/>
            <a:cxnLst/>
            <a:rect l="l" t="t" r="r" b="b"/>
            <a:pathLst>
              <a:path w="4156364" h="4114800">
                <a:moveTo>
                  <a:pt x="0" y="0"/>
                </a:moveTo>
                <a:lnTo>
                  <a:pt x="4156364" y="0"/>
                </a:lnTo>
                <a:lnTo>
                  <a:pt x="415636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0972800" y="6379590"/>
            <a:ext cx="7315200" cy="3907410"/>
          </a:xfrm>
          <a:custGeom>
            <a:avLst/>
            <a:gdLst/>
            <a:ahLst/>
            <a:cxnLst/>
            <a:rect l="l" t="t" r="r" b="b"/>
            <a:pathLst>
              <a:path w="7315200" h="3907410">
                <a:moveTo>
                  <a:pt x="0" y="0"/>
                </a:moveTo>
                <a:lnTo>
                  <a:pt x="7315200" y="0"/>
                </a:lnTo>
                <a:lnTo>
                  <a:pt x="7315200" y="3907410"/>
                </a:lnTo>
                <a:lnTo>
                  <a:pt x="0" y="39074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1689551" y="300192"/>
            <a:ext cx="13408391" cy="952500"/>
          </a:xfrm>
          <a:prstGeom prst="rect">
            <a:avLst/>
          </a:prstGeom>
        </p:spPr>
        <p:txBody>
          <a:bodyPr lIns="0" tIns="0" rIns="0" bIns="0" rtlCol="0" anchor="t">
            <a:spAutoFit/>
          </a:bodyPr>
          <a:lstStyle/>
          <a:p>
            <a:pPr marL="0" lvl="0" indent="0" algn="l">
              <a:lnSpc>
                <a:spcPts val="7799"/>
              </a:lnSpc>
            </a:pPr>
            <a:r>
              <a:rPr lang="en-US" sz="5999" b="1" spc="-179">
                <a:solidFill>
                  <a:srgbClr val="141414"/>
                </a:solidFill>
                <a:latin typeface="Fraunces Bold"/>
                <a:ea typeface="Fraunces Bold"/>
                <a:cs typeface="Fraunces Bold"/>
                <a:sym typeface="Fraunces Bold"/>
              </a:rPr>
              <a:t>Chức năng trang sản phẩm theo loại</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BDA092"/>
        </a:solidFill>
        <a:effectLst/>
      </p:bgPr>
    </p:bg>
    <p:spTree>
      <p:nvGrpSpPr>
        <p:cNvPr id="1" name=""/>
        <p:cNvGrpSpPr/>
        <p:nvPr/>
      </p:nvGrpSpPr>
      <p:grpSpPr>
        <a:xfrm>
          <a:off x="0" y="0"/>
          <a:ext cx="0" cy="0"/>
          <a:chOff x="0" y="0"/>
          <a:chExt cx="0" cy="0"/>
        </a:xfrm>
      </p:grpSpPr>
      <p:sp>
        <p:nvSpPr>
          <p:cNvPr id="2" name="Freeform 2"/>
          <p:cNvSpPr/>
          <p:nvPr/>
        </p:nvSpPr>
        <p:spPr>
          <a:xfrm>
            <a:off x="4115430" y="0"/>
            <a:ext cx="10057140" cy="8312869"/>
          </a:xfrm>
          <a:custGeom>
            <a:avLst/>
            <a:gdLst/>
            <a:ahLst/>
            <a:cxnLst/>
            <a:rect l="l" t="t" r="r" b="b"/>
            <a:pathLst>
              <a:path w="10057140" h="8312869">
                <a:moveTo>
                  <a:pt x="0" y="0"/>
                </a:moveTo>
                <a:lnTo>
                  <a:pt x="10057140" y="0"/>
                </a:lnTo>
                <a:lnTo>
                  <a:pt x="10057140" y="8312869"/>
                </a:lnTo>
                <a:lnTo>
                  <a:pt x="0" y="8312869"/>
                </a:lnTo>
                <a:lnTo>
                  <a:pt x="0" y="0"/>
                </a:lnTo>
                <a:close/>
              </a:path>
            </a:pathLst>
          </a:custGeom>
          <a:blipFill>
            <a:blip r:embed="rId2"/>
            <a:stretch>
              <a:fillRect l="-1108" t="-2833" r="-1108"/>
            </a:stretch>
          </a:blipFill>
        </p:spPr>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C2A792"/>
        </a:solidFill>
        <a:effectLst/>
      </p:bgPr>
    </p:bg>
    <p:spTree>
      <p:nvGrpSpPr>
        <p:cNvPr id="1" name=""/>
        <p:cNvGrpSpPr/>
        <p:nvPr/>
      </p:nvGrpSpPr>
      <p:grpSpPr>
        <a:xfrm>
          <a:off x="0" y="0"/>
          <a:ext cx="0" cy="0"/>
          <a:chOff x="0" y="0"/>
          <a:chExt cx="0" cy="0"/>
        </a:xfrm>
      </p:grpSpPr>
      <p:sp>
        <p:nvSpPr>
          <p:cNvPr id="2" name="Freeform 2"/>
          <p:cNvSpPr/>
          <p:nvPr/>
        </p:nvSpPr>
        <p:spPr>
          <a:xfrm>
            <a:off x="1128156" y="1688669"/>
            <a:ext cx="16131144" cy="7742949"/>
          </a:xfrm>
          <a:custGeom>
            <a:avLst/>
            <a:gdLst/>
            <a:ahLst/>
            <a:cxnLst/>
            <a:rect l="l" t="t" r="r" b="b"/>
            <a:pathLst>
              <a:path w="16131144" h="7742949">
                <a:moveTo>
                  <a:pt x="0" y="0"/>
                </a:moveTo>
                <a:lnTo>
                  <a:pt x="16131144" y="0"/>
                </a:lnTo>
                <a:lnTo>
                  <a:pt x="16131144" y="7742950"/>
                </a:lnTo>
                <a:lnTo>
                  <a:pt x="0" y="77429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146010" y="4850284"/>
            <a:ext cx="12936888" cy="2209800"/>
          </a:xfrm>
          <a:prstGeom prst="rect">
            <a:avLst/>
          </a:prstGeom>
        </p:spPr>
        <p:txBody>
          <a:bodyPr lIns="0" tIns="0" rIns="0" bIns="0" rtlCol="0" anchor="t">
            <a:spAutoFit/>
          </a:bodyPr>
          <a:lstStyle/>
          <a:p>
            <a:pPr marL="712467" lvl="1" indent="-356233" algn="l">
              <a:lnSpc>
                <a:spcPts val="4619"/>
              </a:lnSpc>
              <a:buFont typeface="Arial"/>
              <a:buChar char="•"/>
            </a:pPr>
            <a:r>
              <a:rPr lang="en-US" sz="3299">
                <a:solidFill>
                  <a:srgbClr val="141414"/>
                </a:solidFill>
                <a:latin typeface="Fraunces"/>
                <a:ea typeface="Fraunces"/>
                <a:cs typeface="Fraunces"/>
                <a:sym typeface="Fraunces"/>
              </a:rPr>
              <a:t>Cung cấp một trang quản lý thông tin tài khoản của người dùng trong hệ thống, thực hiện các thao tác xem thông tin, truy cập tới trang cập nhật thông tin, lịch sử đơn hàng</a:t>
            </a:r>
          </a:p>
          <a:p>
            <a:pPr algn="l">
              <a:lnSpc>
                <a:spcPts val="3779"/>
              </a:lnSpc>
            </a:pPr>
            <a:endParaRPr lang="en-US" sz="3299">
              <a:solidFill>
                <a:srgbClr val="141414"/>
              </a:solidFill>
              <a:latin typeface="Fraunces"/>
              <a:ea typeface="Fraunces"/>
              <a:cs typeface="Fraunces"/>
              <a:sym typeface="Fraunces"/>
            </a:endParaRPr>
          </a:p>
        </p:txBody>
      </p:sp>
      <p:sp>
        <p:nvSpPr>
          <p:cNvPr id="4" name="TextBox 4"/>
          <p:cNvSpPr txBox="1"/>
          <p:nvPr/>
        </p:nvSpPr>
        <p:spPr>
          <a:xfrm>
            <a:off x="3755017" y="2644468"/>
            <a:ext cx="9766303" cy="882650"/>
          </a:xfrm>
          <a:prstGeom prst="rect">
            <a:avLst/>
          </a:prstGeom>
        </p:spPr>
        <p:txBody>
          <a:bodyPr lIns="0" tIns="0" rIns="0" bIns="0" rtlCol="0" anchor="t">
            <a:spAutoFit/>
          </a:bodyPr>
          <a:lstStyle/>
          <a:p>
            <a:pPr marL="0" lvl="0" indent="0" algn="l">
              <a:lnSpc>
                <a:spcPts val="7149"/>
              </a:lnSpc>
            </a:pPr>
            <a:r>
              <a:rPr lang="en-US" sz="5499" b="1" spc="-164">
                <a:solidFill>
                  <a:srgbClr val="141414"/>
                </a:solidFill>
                <a:latin typeface="Fraunces Bold"/>
                <a:ea typeface="Fraunces Bold"/>
                <a:cs typeface="Fraunces Bold"/>
                <a:sym typeface="Fraunces Bold"/>
              </a:rPr>
              <a:t>Chức năng trang cá nhân</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C2A792"/>
        </a:solidFill>
        <a:effectLst/>
      </p:bgPr>
    </p:bg>
    <p:spTree>
      <p:nvGrpSpPr>
        <p:cNvPr id="1" name=""/>
        <p:cNvGrpSpPr/>
        <p:nvPr/>
      </p:nvGrpSpPr>
      <p:grpSpPr>
        <a:xfrm>
          <a:off x="0" y="0"/>
          <a:ext cx="0" cy="0"/>
          <a:chOff x="0" y="0"/>
          <a:chExt cx="0" cy="0"/>
        </a:xfrm>
      </p:grpSpPr>
      <p:sp>
        <p:nvSpPr>
          <p:cNvPr id="2" name="Freeform 2"/>
          <p:cNvSpPr/>
          <p:nvPr/>
        </p:nvSpPr>
        <p:spPr>
          <a:xfrm>
            <a:off x="0" y="1028700"/>
            <a:ext cx="18288000" cy="7246620"/>
          </a:xfrm>
          <a:custGeom>
            <a:avLst/>
            <a:gdLst/>
            <a:ahLst/>
            <a:cxnLst/>
            <a:rect l="l" t="t" r="r" b="b"/>
            <a:pathLst>
              <a:path w="18288000" h="7246620">
                <a:moveTo>
                  <a:pt x="0" y="0"/>
                </a:moveTo>
                <a:lnTo>
                  <a:pt x="18288000" y="0"/>
                </a:lnTo>
                <a:lnTo>
                  <a:pt x="18288000" y="7246620"/>
                </a:lnTo>
                <a:lnTo>
                  <a:pt x="0" y="7246620"/>
                </a:lnTo>
                <a:lnTo>
                  <a:pt x="0" y="0"/>
                </a:lnTo>
                <a:close/>
              </a:path>
            </a:pathLst>
          </a:custGeom>
          <a:blipFill>
            <a:blip r:embed="rId2"/>
            <a:stretch>
              <a:fillRect/>
            </a:stretch>
          </a:blipFill>
        </p:spPr>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C2A792"/>
        </a:solidFill>
        <a:effectLst/>
      </p:bgPr>
    </p:bg>
    <p:spTree>
      <p:nvGrpSpPr>
        <p:cNvPr id="1" name=""/>
        <p:cNvGrpSpPr/>
        <p:nvPr/>
      </p:nvGrpSpPr>
      <p:grpSpPr>
        <a:xfrm>
          <a:off x="0" y="0"/>
          <a:ext cx="0" cy="0"/>
          <a:chOff x="0" y="0"/>
          <a:chExt cx="0" cy="0"/>
        </a:xfrm>
      </p:grpSpPr>
      <p:sp>
        <p:nvSpPr>
          <p:cNvPr id="2" name="Freeform 2" descr="Rustic Coffeeshop Element."/>
          <p:cNvSpPr/>
          <p:nvPr/>
        </p:nvSpPr>
        <p:spPr>
          <a:xfrm>
            <a:off x="14264109" y="0"/>
            <a:ext cx="3866321" cy="3769663"/>
          </a:xfrm>
          <a:custGeom>
            <a:avLst/>
            <a:gdLst/>
            <a:ahLst/>
            <a:cxnLst/>
            <a:rect l="l" t="t" r="r" b="b"/>
            <a:pathLst>
              <a:path w="3866321" h="3769663">
                <a:moveTo>
                  <a:pt x="0" y="0"/>
                </a:moveTo>
                <a:lnTo>
                  <a:pt x="3866321" y="0"/>
                </a:lnTo>
                <a:lnTo>
                  <a:pt x="3866321" y="3769663"/>
                </a:lnTo>
                <a:lnTo>
                  <a:pt x="0" y="37696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5358840" y="1108553"/>
            <a:ext cx="11859377" cy="8069894"/>
          </a:xfrm>
          <a:prstGeom prst="rect">
            <a:avLst/>
          </a:prstGeom>
          <a:solidFill>
            <a:srgbClr val="FBFBF9"/>
          </a:solidFill>
        </p:spPr>
      </p:sp>
      <p:grpSp>
        <p:nvGrpSpPr>
          <p:cNvPr id="4" name="Group 4"/>
          <p:cNvGrpSpPr/>
          <p:nvPr/>
        </p:nvGrpSpPr>
        <p:grpSpPr>
          <a:xfrm>
            <a:off x="5607369" y="1365529"/>
            <a:ext cx="11362320" cy="7555943"/>
            <a:chOff x="0" y="0"/>
            <a:chExt cx="1222256" cy="812800"/>
          </a:xfrm>
        </p:grpSpPr>
        <p:sp>
          <p:nvSpPr>
            <p:cNvPr id="5" name="Freeform 5"/>
            <p:cNvSpPr/>
            <p:nvPr/>
          </p:nvSpPr>
          <p:spPr>
            <a:xfrm>
              <a:off x="0" y="0"/>
              <a:ext cx="1222256" cy="812800"/>
            </a:xfrm>
            <a:custGeom>
              <a:avLst/>
              <a:gdLst/>
              <a:ahLst/>
              <a:cxnLst/>
              <a:rect l="l" t="t" r="r" b="b"/>
              <a:pathLst>
                <a:path w="1222256" h="812800">
                  <a:moveTo>
                    <a:pt x="0" y="0"/>
                  </a:moveTo>
                  <a:lnTo>
                    <a:pt x="1222256" y="0"/>
                  </a:lnTo>
                  <a:lnTo>
                    <a:pt x="1222256" y="812800"/>
                  </a:lnTo>
                  <a:lnTo>
                    <a:pt x="0" y="812800"/>
                  </a:lnTo>
                  <a:close/>
                </a:path>
              </a:pathLst>
            </a:custGeom>
            <a:blipFill>
              <a:blip r:embed="rId4"/>
              <a:stretch>
                <a:fillRect l="-41408" r="-41408"/>
              </a:stretch>
            </a:blipFill>
          </p:spPr>
        </p:sp>
      </p:grpSp>
      <p:grpSp>
        <p:nvGrpSpPr>
          <p:cNvPr id="6" name="Group 6"/>
          <p:cNvGrpSpPr/>
          <p:nvPr/>
        </p:nvGrpSpPr>
        <p:grpSpPr>
          <a:xfrm>
            <a:off x="723248" y="1289529"/>
            <a:ext cx="6982269" cy="7707941"/>
            <a:chOff x="0" y="0"/>
            <a:chExt cx="9309692" cy="10277255"/>
          </a:xfrm>
        </p:grpSpPr>
        <p:sp>
          <p:nvSpPr>
            <p:cNvPr id="7" name="AutoShape 7"/>
            <p:cNvSpPr/>
            <p:nvPr/>
          </p:nvSpPr>
          <p:spPr>
            <a:xfrm>
              <a:off x="0" y="0"/>
              <a:ext cx="9309692" cy="10277255"/>
            </a:xfrm>
            <a:prstGeom prst="rect">
              <a:avLst/>
            </a:prstGeom>
            <a:solidFill>
              <a:srgbClr val="FBFBF9"/>
            </a:solidFill>
          </p:spPr>
        </p:sp>
        <p:sp>
          <p:nvSpPr>
            <p:cNvPr id="8" name="TextBox 8"/>
            <p:cNvSpPr txBox="1"/>
            <p:nvPr/>
          </p:nvSpPr>
          <p:spPr>
            <a:xfrm>
              <a:off x="524778" y="618741"/>
              <a:ext cx="8260135" cy="6300216"/>
            </a:xfrm>
            <a:prstGeom prst="rect">
              <a:avLst/>
            </a:prstGeom>
          </p:spPr>
          <p:txBody>
            <a:bodyPr lIns="0" tIns="0" rIns="0" bIns="0" rtlCol="0" anchor="t">
              <a:spAutoFit/>
            </a:bodyPr>
            <a:lstStyle/>
            <a:p>
              <a:pPr marL="0" lvl="0" indent="0" algn="ctr">
                <a:lnSpc>
                  <a:spcPts val="9324"/>
                </a:lnSpc>
              </a:pPr>
              <a:r>
                <a:rPr lang="en-US" sz="8400" b="1" spc="-252">
                  <a:solidFill>
                    <a:srgbClr val="141414"/>
                  </a:solidFill>
                  <a:latin typeface="Fraunces Bold"/>
                  <a:ea typeface="Fraunces Bold"/>
                  <a:cs typeface="Fraunces Bold"/>
                  <a:sym typeface="Fraunces Bold"/>
                </a:rPr>
                <a:t>Chức năng trang cập nhật thông tin</a:t>
              </a:r>
            </a:p>
          </p:txBody>
        </p:sp>
        <p:sp>
          <p:nvSpPr>
            <p:cNvPr id="9" name="TextBox 9"/>
            <p:cNvSpPr txBox="1"/>
            <p:nvPr/>
          </p:nvSpPr>
          <p:spPr>
            <a:xfrm>
              <a:off x="524778" y="7263929"/>
              <a:ext cx="8260135" cy="2470785"/>
            </a:xfrm>
            <a:prstGeom prst="rect">
              <a:avLst/>
            </a:prstGeom>
          </p:spPr>
          <p:txBody>
            <a:bodyPr lIns="0" tIns="0" rIns="0" bIns="0" rtlCol="0" anchor="t">
              <a:spAutoFit/>
            </a:bodyPr>
            <a:lstStyle/>
            <a:p>
              <a:pPr marL="0" lvl="0" indent="0" algn="ctr">
                <a:lnSpc>
                  <a:spcPts val="3780"/>
                </a:lnSpc>
              </a:pPr>
              <a:r>
                <a:rPr lang="en-US" sz="2700">
                  <a:solidFill>
                    <a:srgbClr val="141414"/>
                  </a:solidFill>
                  <a:latin typeface="Fraunces"/>
                  <a:ea typeface="Fraunces"/>
                  <a:cs typeface="Fraunces"/>
                  <a:sym typeface="Fraunces"/>
                </a:rPr>
                <a:t>cho phép người dùng chỉnh sửa và cập nhật các thông tin cá nhân đã đăng kí, đảm bảo thông tin được lưu trữ chính xác và cập nhật</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2E6"/>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78422B2-685E-4C84-B543-655BECF8614D}"/>
              </a:ext>
            </a:extLst>
          </p:cNvPr>
          <p:cNvPicPr/>
          <p:nvPr/>
        </p:nvPicPr>
        <p:blipFill>
          <a:blip r:embed="rId2"/>
          <a:stretch>
            <a:fillRect/>
          </a:stretch>
        </p:blipFill>
        <p:spPr>
          <a:xfrm>
            <a:off x="8467" y="1648175"/>
            <a:ext cx="18288000" cy="6020132"/>
          </a:xfrm>
          <a:prstGeom prst="rect">
            <a:avLst/>
          </a:prstGeom>
        </p:spPr>
      </p:pic>
      <p:sp>
        <p:nvSpPr>
          <p:cNvPr id="3" name="Freeform 3"/>
          <p:cNvSpPr/>
          <p:nvPr/>
        </p:nvSpPr>
        <p:spPr>
          <a:xfrm>
            <a:off x="15299424" y="6951576"/>
            <a:ext cx="2988576" cy="3241113"/>
          </a:xfrm>
          <a:custGeom>
            <a:avLst/>
            <a:gdLst/>
            <a:ahLst/>
            <a:cxnLst/>
            <a:rect l="l" t="t" r="r" b="b"/>
            <a:pathLst>
              <a:path w="2988576" h="3241113">
                <a:moveTo>
                  <a:pt x="0" y="0"/>
                </a:moveTo>
                <a:lnTo>
                  <a:pt x="2988576" y="0"/>
                </a:lnTo>
                <a:lnTo>
                  <a:pt x="2988576" y="3241113"/>
                </a:lnTo>
                <a:lnTo>
                  <a:pt x="0" y="324111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0" y="7668307"/>
            <a:ext cx="3664878" cy="2991456"/>
          </a:xfrm>
          <a:custGeom>
            <a:avLst/>
            <a:gdLst/>
            <a:ahLst/>
            <a:cxnLst/>
            <a:rect l="l" t="t" r="r" b="b"/>
            <a:pathLst>
              <a:path w="3664878" h="2991456">
                <a:moveTo>
                  <a:pt x="0" y="0"/>
                </a:moveTo>
                <a:lnTo>
                  <a:pt x="3664878" y="0"/>
                </a:lnTo>
                <a:lnTo>
                  <a:pt x="3664878" y="2991456"/>
                </a:lnTo>
                <a:lnTo>
                  <a:pt x="0" y="29914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5886489" y="7199226"/>
            <a:ext cx="8360846" cy="3271181"/>
          </a:xfrm>
          <a:custGeom>
            <a:avLst/>
            <a:gdLst/>
            <a:ahLst/>
            <a:cxnLst/>
            <a:rect l="l" t="t" r="r" b="b"/>
            <a:pathLst>
              <a:path w="8360846" h="3271181">
                <a:moveTo>
                  <a:pt x="0" y="0"/>
                </a:moveTo>
                <a:lnTo>
                  <a:pt x="8360846" y="0"/>
                </a:lnTo>
                <a:lnTo>
                  <a:pt x="8360846" y="3271181"/>
                </a:lnTo>
                <a:lnTo>
                  <a:pt x="0" y="327118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7721197" y="6658946"/>
            <a:ext cx="4376288" cy="4782828"/>
          </a:xfrm>
          <a:custGeom>
            <a:avLst/>
            <a:gdLst/>
            <a:ahLst/>
            <a:cxnLst/>
            <a:rect l="l" t="t" r="r" b="b"/>
            <a:pathLst>
              <a:path w="4376288" h="4782828">
                <a:moveTo>
                  <a:pt x="0" y="0"/>
                </a:moveTo>
                <a:lnTo>
                  <a:pt x="4376288" y="0"/>
                </a:lnTo>
                <a:lnTo>
                  <a:pt x="4376288" y="4782828"/>
                </a:lnTo>
                <a:lnTo>
                  <a:pt x="0" y="4782828"/>
                </a:lnTo>
                <a:lnTo>
                  <a:pt x="0" y="0"/>
                </a:lnTo>
                <a:close/>
              </a:path>
            </a:pathLst>
          </a:custGeom>
          <a:blipFill>
            <a:blip r:embed="rId9"/>
            <a:stretch>
              <a:fillRect/>
            </a:stretch>
          </a:blipFill>
        </p:spPr>
      </p:sp>
      <p:sp>
        <p:nvSpPr>
          <p:cNvPr id="7" name="TextBox 7"/>
          <p:cNvSpPr txBox="1"/>
          <p:nvPr/>
        </p:nvSpPr>
        <p:spPr>
          <a:xfrm>
            <a:off x="1222665" y="152321"/>
            <a:ext cx="15571047" cy="1123950"/>
          </a:xfrm>
          <a:prstGeom prst="rect">
            <a:avLst/>
          </a:prstGeom>
        </p:spPr>
        <p:txBody>
          <a:bodyPr lIns="0" tIns="0" rIns="0" bIns="0" rtlCol="0" anchor="t">
            <a:spAutoFit/>
          </a:bodyPr>
          <a:lstStyle/>
          <a:p>
            <a:pPr marL="0" lvl="0" indent="0" algn="ctr">
              <a:lnSpc>
                <a:spcPts val="4439"/>
              </a:lnSpc>
              <a:spcBef>
                <a:spcPct val="0"/>
              </a:spcBef>
            </a:pPr>
            <a:r>
              <a:rPr lang="en-US" sz="3699" b="1" spc="-110" dirty="0" err="1">
                <a:solidFill>
                  <a:srgbClr val="141414"/>
                </a:solidFill>
                <a:latin typeface="Fraunces Bold"/>
                <a:ea typeface="Fraunces Bold"/>
                <a:cs typeface="Fraunces Bold"/>
                <a:sym typeface="Fraunces Bold"/>
              </a:rPr>
              <a:t>Cơ</a:t>
            </a:r>
            <a:r>
              <a:rPr lang="en-US" sz="3699" b="1" spc="-110" dirty="0">
                <a:solidFill>
                  <a:srgbClr val="141414"/>
                </a:solidFill>
                <a:latin typeface="Fraunces Bold"/>
                <a:ea typeface="Fraunces Bold"/>
                <a:cs typeface="Fraunces Bold"/>
                <a:sym typeface="Fraunces Bold"/>
              </a:rPr>
              <a:t> </a:t>
            </a:r>
            <a:r>
              <a:rPr lang="en-US" sz="3699" b="1" spc="-110" dirty="0" err="1">
                <a:solidFill>
                  <a:srgbClr val="141414"/>
                </a:solidFill>
                <a:latin typeface="Fraunces Bold"/>
                <a:ea typeface="Fraunces Bold"/>
                <a:cs typeface="Fraunces Bold"/>
                <a:sym typeface="Fraunces Bold"/>
              </a:rPr>
              <a:t>sở</a:t>
            </a:r>
            <a:r>
              <a:rPr lang="en-US" sz="3699" b="1" spc="-110" dirty="0">
                <a:solidFill>
                  <a:srgbClr val="141414"/>
                </a:solidFill>
                <a:latin typeface="Fraunces Bold"/>
                <a:ea typeface="Fraunces Bold"/>
                <a:cs typeface="Fraunces Bold"/>
                <a:sym typeface="Fraunces Bold"/>
              </a:rPr>
              <a:t> </a:t>
            </a:r>
            <a:r>
              <a:rPr lang="en-US" sz="3699" b="1" spc="-110" dirty="0" err="1">
                <a:solidFill>
                  <a:srgbClr val="141414"/>
                </a:solidFill>
                <a:latin typeface="Fraunces Bold"/>
                <a:ea typeface="Fraunces Bold"/>
                <a:cs typeface="Fraunces Bold"/>
                <a:sym typeface="Fraunces Bold"/>
              </a:rPr>
              <a:t>dữ</a:t>
            </a:r>
            <a:r>
              <a:rPr lang="en-US" sz="3699" b="1" spc="-110" dirty="0">
                <a:solidFill>
                  <a:srgbClr val="141414"/>
                </a:solidFill>
                <a:latin typeface="Fraunces Bold"/>
                <a:ea typeface="Fraunces Bold"/>
                <a:cs typeface="Fraunces Bold"/>
                <a:sym typeface="Fraunces Bold"/>
              </a:rPr>
              <a:t> </a:t>
            </a:r>
            <a:r>
              <a:rPr lang="en-US" sz="3699" b="1" spc="-110" dirty="0" err="1">
                <a:solidFill>
                  <a:srgbClr val="141414"/>
                </a:solidFill>
                <a:latin typeface="Fraunces Bold"/>
                <a:ea typeface="Fraunces Bold"/>
                <a:cs typeface="Fraunces Bold"/>
                <a:sym typeface="Fraunces Bold"/>
              </a:rPr>
              <a:t>liệu</a:t>
            </a:r>
            <a:r>
              <a:rPr lang="en-US" sz="3699" b="1" spc="-110" dirty="0">
                <a:solidFill>
                  <a:srgbClr val="141414"/>
                </a:solidFill>
                <a:latin typeface="Fraunces Bold"/>
                <a:ea typeface="Fraunces Bold"/>
                <a:cs typeface="Fraunces Bold"/>
                <a:sym typeface="Fraunces Bold"/>
              </a:rPr>
              <a:t> </a:t>
            </a:r>
            <a:r>
              <a:rPr lang="en-US" sz="3699" b="1" spc="-110" dirty="0" err="1">
                <a:solidFill>
                  <a:srgbClr val="141414"/>
                </a:solidFill>
                <a:latin typeface="Fraunces Bold"/>
                <a:ea typeface="Fraunces Bold"/>
                <a:cs typeface="Fraunces Bold"/>
                <a:sym typeface="Fraunces Bold"/>
              </a:rPr>
              <a:t>gồm</a:t>
            </a:r>
            <a:r>
              <a:rPr lang="en-US" sz="3699" b="1" spc="-110" dirty="0">
                <a:solidFill>
                  <a:srgbClr val="141414"/>
                </a:solidFill>
                <a:latin typeface="Fraunces Bold"/>
                <a:ea typeface="Fraunces Bold"/>
                <a:cs typeface="Fraunces Bold"/>
                <a:sym typeface="Fraunces Bold"/>
              </a:rPr>
              <a:t> </a:t>
            </a:r>
            <a:r>
              <a:rPr lang="vi-VN" sz="3699" b="1" spc="-110" dirty="0">
                <a:solidFill>
                  <a:srgbClr val="141414"/>
                </a:solidFill>
                <a:latin typeface="Fraunces Bold"/>
                <a:ea typeface="Fraunces Bold"/>
                <a:cs typeface="Fraunces Bold"/>
                <a:sym typeface="Fraunces Bold"/>
              </a:rPr>
              <a:t>7</a:t>
            </a:r>
            <a:r>
              <a:rPr lang="en-US" sz="3699" b="1" spc="-110" dirty="0">
                <a:solidFill>
                  <a:srgbClr val="141414"/>
                </a:solidFill>
                <a:latin typeface="Fraunces Bold"/>
                <a:ea typeface="Fraunces Bold"/>
                <a:cs typeface="Fraunces Bold"/>
                <a:sym typeface="Fraunces Bold"/>
              </a:rPr>
              <a:t> </a:t>
            </a:r>
            <a:r>
              <a:rPr lang="en-US" sz="3699" b="1" spc="-110" dirty="0" err="1">
                <a:solidFill>
                  <a:srgbClr val="141414"/>
                </a:solidFill>
                <a:latin typeface="Fraunces Bold"/>
                <a:ea typeface="Fraunces Bold"/>
                <a:cs typeface="Fraunces Bold"/>
                <a:sym typeface="Fraunces Bold"/>
              </a:rPr>
              <a:t>bảng</a:t>
            </a:r>
            <a:r>
              <a:rPr lang="en-US" sz="3699" b="1" spc="-110" dirty="0">
                <a:solidFill>
                  <a:srgbClr val="141414"/>
                </a:solidFill>
                <a:latin typeface="Fraunces Bold"/>
                <a:ea typeface="Fraunces Bold"/>
                <a:cs typeface="Fraunces Bold"/>
                <a:sym typeface="Fraunces Bold"/>
              </a:rPr>
              <a:t>:   admin, </a:t>
            </a:r>
            <a:r>
              <a:rPr lang="en-US" sz="3699" b="1" spc="-110" dirty="0" err="1">
                <a:solidFill>
                  <a:srgbClr val="141414"/>
                </a:solidFill>
                <a:latin typeface="Fraunces Bold"/>
                <a:ea typeface="Fraunces Bold"/>
                <a:cs typeface="Fraunces Bold"/>
                <a:sym typeface="Fraunces Bold"/>
              </a:rPr>
              <a:t>khach_hang</a:t>
            </a:r>
            <a:r>
              <a:rPr lang="en-US" sz="3699" b="1" spc="-110" dirty="0">
                <a:solidFill>
                  <a:srgbClr val="141414"/>
                </a:solidFill>
                <a:latin typeface="Fraunces Bold"/>
                <a:ea typeface="Fraunces Bold"/>
                <a:cs typeface="Fraunces Bold"/>
                <a:sym typeface="Fraunces Bold"/>
              </a:rPr>
              <a:t>, </a:t>
            </a:r>
            <a:r>
              <a:rPr lang="en-US" sz="3699" b="1" spc="-110" dirty="0" err="1">
                <a:solidFill>
                  <a:srgbClr val="141414"/>
                </a:solidFill>
                <a:latin typeface="Fraunces Bold"/>
                <a:ea typeface="Fraunces Bold"/>
                <a:cs typeface="Fraunces Bold"/>
                <a:sym typeface="Fraunces Bold"/>
              </a:rPr>
              <a:t>san_pham</a:t>
            </a:r>
            <a:r>
              <a:rPr lang="en-US" sz="3699" b="1" spc="-110" dirty="0">
                <a:solidFill>
                  <a:srgbClr val="141414"/>
                </a:solidFill>
                <a:latin typeface="Fraunces Bold"/>
                <a:ea typeface="Fraunces Bold"/>
                <a:cs typeface="Fraunces Bold"/>
                <a:sym typeface="Fraunces Bold"/>
              </a:rPr>
              <a:t>, </a:t>
            </a:r>
            <a:r>
              <a:rPr lang="en-US" sz="3699" b="1" spc="-110" dirty="0" err="1">
                <a:solidFill>
                  <a:srgbClr val="141414"/>
                </a:solidFill>
                <a:latin typeface="Fraunces Bold"/>
                <a:ea typeface="Fraunces Bold"/>
                <a:cs typeface="Fraunces Bold"/>
                <a:sym typeface="Fraunces Bold"/>
              </a:rPr>
              <a:t>don_hang</a:t>
            </a:r>
            <a:r>
              <a:rPr lang="en-US" sz="3699" b="1" spc="-110" dirty="0">
                <a:solidFill>
                  <a:srgbClr val="141414"/>
                </a:solidFill>
                <a:latin typeface="Fraunces Bold"/>
                <a:ea typeface="Fraunces Bold"/>
                <a:cs typeface="Fraunces Bold"/>
                <a:sym typeface="Fraunces Bold"/>
              </a:rPr>
              <a:t>, </a:t>
            </a:r>
            <a:r>
              <a:rPr lang="en-US" sz="3699" b="1" spc="-110" dirty="0" err="1">
                <a:solidFill>
                  <a:srgbClr val="141414"/>
                </a:solidFill>
                <a:latin typeface="Fraunces Bold"/>
                <a:ea typeface="Fraunces Bold"/>
                <a:cs typeface="Fraunces Bold"/>
                <a:sym typeface="Fraunces Bold"/>
              </a:rPr>
              <a:t>chi_tiet_dh</a:t>
            </a:r>
            <a:r>
              <a:rPr lang="en-US" sz="3699" b="1" spc="-110" dirty="0">
                <a:solidFill>
                  <a:srgbClr val="141414"/>
                </a:solidFill>
                <a:latin typeface="Fraunces Bold"/>
                <a:ea typeface="Fraunces Bold"/>
                <a:cs typeface="Fraunces Bold"/>
                <a:sym typeface="Fraunces Bold"/>
              </a:rPr>
              <a:t>, </a:t>
            </a:r>
            <a:r>
              <a:rPr lang="en-US" sz="3699" b="1" spc="-110" dirty="0" err="1">
                <a:solidFill>
                  <a:srgbClr val="141414"/>
                </a:solidFill>
                <a:latin typeface="Fraunces Bold"/>
                <a:ea typeface="Fraunces Bold"/>
                <a:cs typeface="Fraunces Bold"/>
                <a:sym typeface="Fraunces Bold"/>
              </a:rPr>
              <a:t>gio_hang</a:t>
            </a:r>
            <a:r>
              <a:rPr lang="en-US" sz="3699" b="1" spc="-110" dirty="0">
                <a:solidFill>
                  <a:srgbClr val="141414"/>
                </a:solidFill>
                <a:latin typeface="Fraunces Bold"/>
                <a:ea typeface="Fraunces Bold"/>
                <a:cs typeface="Fraunces Bold"/>
                <a:sym typeface="Fraunces Bold"/>
              </a:rPr>
              <a:t>, </a:t>
            </a:r>
            <a:r>
              <a:rPr lang="en-US" sz="3699" b="1" spc="-110" dirty="0" err="1">
                <a:solidFill>
                  <a:srgbClr val="141414"/>
                </a:solidFill>
                <a:latin typeface="Fraunces Bold"/>
                <a:ea typeface="Fraunces Bold"/>
                <a:cs typeface="Fraunces Bold"/>
                <a:sym typeface="Fraunces Bold"/>
              </a:rPr>
              <a:t>và</a:t>
            </a:r>
            <a:r>
              <a:rPr lang="en-US" sz="3699" b="1" spc="-110" dirty="0">
                <a:solidFill>
                  <a:srgbClr val="141414"/>
                </a:solidFill>
                <a:latin typeface="Fraunces Bold"/>
                <a:ea typeface="Fraunces Bold"/>
                <a:cs typeface="Fraunces Bold"/>
                <a:sym typeface="Fraunces Bold"/>
              </a:rPr>
              <a:t> </a:t>
            </a:r>
            <a:r>
              <a:rPr lang="en-US" sz="3699" b="1" spc="-110" dirty="0" err="1">
                <a:solidFill>
                  <a:srgbClr val="141414"/>
                </a:solidFill>
                <a:latin typeface="Fraunces Bold"/>
                <a:ea typeface="Fraunces Bold"/>
                <a:cs typeface="Fraunces Bold"/>
                <a:sym typeface="Fraunces Bold"/>
              </a:rPr>
              <a:t>loai_san_pham</a:t>
            </a:r>
            <a:r>
              <a:rPr lang="en-US" sz="3699" b="1" spc="-110" dirty="0">
                <a:solidFill>
                  <a:srgbClr val="141414"/>
                </a:solidFill>
                <a:latin typeface="Fraunces Bold"/>
                <a:ea typeface="Fraunces Bold"/>
                <a:cs typeface="Fraunces Bold"/>
                <a:sym typeface="Fraunces Bold"/>
              </a:rPr>
              <a:t>, admin:</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C2A792"/>
        </a:solidFill>
        <a:effectLst/>
      </p:bgPr>
    </p:bg>
    <p:spTree>
      <p:nvGrpSpPr>
        <p:cNvPr id="1" name=""/>
        <p:cNvGrpSpPr/>
        <p:nvPr/>
      </p:nvGrpSpPr>
      <p:grpSpPr>
        <a:xfrm>
          <a:off x="0" y="0"/>
          <a:ext cx="0" cy="0"/>
          <a:chOff x="0" y="0"/>
          <a:chExt cx="0" cy="0"/>
        </a:xfrm>
      </p:grpSpPr>
      <p:sp>
        <p:nvSpPr>
          <p:cNvPr id="2" name="Freeform 2"/>
          <p:cNvSpPr/>
          <p:nvPr/>
        </p:nvSpPr>
        <p:spPr>
          <a:xfrm>
            <a:off x="2289175" y="218532"/>
            <a:ext cx="14042358" cy="9039768"/>
          </a:xfrm>
          <a:custGeom>
            <a:avLst/>
            <a:gdLst/>
            <a:ahLst/>
            <a:cxnLst/>
            <a:rect l="l" t="t" r="r" b="b"/>
            <a:pathLst>
              <a:path w="14042358" h="9039768">
                <a:moveTo>
                  <a:pt x="0" y="0"/>
                </a:moveTo>
                <a:lnTo>
                  <a:pt x="14042358" y="0"/>
                </a:lnTo>
                <a:lnTo>
                  <a:pt x="14042358" y="9039768"/>
                </a:lnTo>
                <a:lnTo>
                  <a:pt x="0" y="90397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159098" y="4135061"/>
            <a:ext cx="10640864" cy="2976245"/>
          </a:xfrm>
          <a:prstGeom prst="rect">
            <a:avLst/>
          </a:prstGeom>
        </p:spPr>
        <p:txBody>
          <a:bodyPr lIns="0" tIns="0" rIns="0" bIns="0" rtlCol="0" anchor="t">
            <a:spAutoFit/>
          </a:bodyPr>
          <a:lstStyle/>
          <a:p>
            <a:pPr marL="755646" lvl="1" indent="-377823" algn="l">
              <a:lnSpc>
                <a:spcPts val="4899"/>
              </a:lnSpc>
              <a:buFont typeface="Arial"/>
              <a:buChar char="•"/>
            </a:pPr>
            <a:r>
              <a:rPr lang="en-US" sz="3499">
                <a:solidFill>
                  <a:srgbClr val="141414"/>
                </a:solidFill>
                <a:latin typeface="Fraunces"/>
                <a:ea typeface="Fraunces"/>
                <a:cs typeface="Fraunces"/>
                <a:sym typeface="Fraunces"/>
              </a:rPr>
              <a:t>Cho phép người dùng xem lại toàn bộ các đơn hàng đã thực hiện trong hệ thống.Thực hiện các thao tác: xem danh sách đơn hàng, xem chi tiết từng đơn hàng, lọc theo trạng thái.</a:t>
            </a:r>
          </a:p>
          <a:p>
            <a:pPr algn="l">
              <a:lnSpc>
                <a:spcPts val="4059"/>
              </a:lnSpc>
            </a:pPr>
            <a:endParaRPr lang="en-US" sz="3499">
              <a:solidFill>
                <a:srgbClr val="141414"/>
              </a:solidFill>
              <a:latin typeface="Fraunces"/>
              <a:ea typeface="Fraunces"/>
              <a:cs typeface="Fraunces"/>
              <a:sym typeface="Fraunces"/>
            </a:endParaRPr>
          </a:p>
        </p:txBody>
      </p:sp>
      <p:sp>
        <p:nvSpPr>
          <p:cNvPr id="4" name="TextBox 4"/>
          <p:cNvSpPr txBox="1"/>
          <p:nvPr/>
        </p:nvSpPr>
        <p:spPr>
          <a:xfrm>
            <a:off x="4723329" y="563562"/>
            <a:ext cx="11275789" cy="882650"/>
          </a:xfrm>
          <a:prstGeom prst="rect">
            <a:avLst/>
          </a:prstGeom>
        </p:spPr>
        <p:txBody>
          <a:bodyPr lIns="0" tIns="0" rIns="0" bIns="0" rtlCol="0" anchor="t">
            <a:spAutoFit/>
          </a:bodyPr>
          <a:lstStyle/>
          <a:p>
            <a:pPr marL="0" lvl="0" indent="0" algn="l">
              <a:lnSpc>
                <a:spcPts val="7149"/>
              </a:lnSpc>
            </a:pPr>
            <a:r>
              <a:rPr lang="en-US" sz="5499" b="1" spc="-164">
                <a:solidFill>
                  <a:srgbClr val="141414"/>
                </a:solidFill>
                <a:latin typeface="Fraunces Bold"/>
                <a:ea typeface="Fraunces Bold"/>
                <a:cs typeface="Fraunces Bold"/>
                <a:sym typeface="Fraunces Bold"/>
              </a:rPr>
              <a:t>Chức năng trang lịch sử đơn hàng</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C2A792"/>
        </a:solidFill>
        <a:effectLst/>
      </p:bgPr>
    </p:bg>
    <p:spTree>
      <p:nvGrpSpPr>
        <p:cNvPr id="1" name=""/>
        <p:cNvGrpSpPr/>
        <p:nvPr/>
      </p:nvGrpSpPr>
      <p:grpSpPr>
        <a:xfrm>
          <a:off x="0" y="0"/>
          <a:ext cx="0" cy="0"/>
          <a:chOff x="0" y="0"/>
          <a:chExt cx="0" cy="0"/>
        </a:xfrm>
      </p:grpSpPr>
      <p:sp>
        <p:nvSpPr>
          <p:cNvPr id="2" name="Freeform 2"/>
          <p:cNvSpPr/>
          <p:nvPr/>
        </p:nvSpPr>
        <p:spPr>
          <a:xfrm>
            <a:off x="0" y="1165860"/>
            <a:ext cx="18288000" cy="7955280"/>
          </a:xfrm>
          <a:custGeom>
            <a:avLst/>
            <a:gdLst/>
            <a:ahLst/>
            <a:cxnLst/>
            <a:rect l="l" t="t" r="r" b="b"/>
            <a:pathLst>
              <a:path w="18288000" h="7955280">
                <a:moveTo>
                  <a:pt x="0" y="0"/>
                </a:moveTo>
                <a:lnTo>
                  <a:pt x="18288000" y="0"/>
                </a:lnTo>
                <a:lnTo>
                  <a:pt x="18288000" y="7955280"/>
                </a:lnTo>
                <a:lnTo>
                  <a:pt x="0" y="7955280"/>
                </a:lnTo>
                <a:lnTo>
                  <a:pt x="0" y="0"/>
                </a:lnTo>
                <a:close/>
              </a:path>
            </a:pathLst>
          </a:custGeom>
          <a:blipFill>
            <a:blip r:embed="rId2"/>
            <a:stretch>
              <a:fillRect/>
            </a:stretch>
          </a:blipFill>
        </p:spPr>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C2A792"/>
        </a:solidFill>
        <a:effectLst/>
      </p:bgPr>
    </p:bg>
    <p:spTree>
      <p:nvGrpSpPr>
        <p:cNvPr id="1" name=""/>
        <p:cNvGrpSpPr/>
        <p:nvPr/>
      </p:nvGrpSpPr>
      <p:grpSpPr>
        <a:xfrm>
          <a:off x="0" y="0"/>
          <a:ext cx="0" cy="0"/>
          <a:chOff x="0" y="0"/>
          <a:chExt cx="0" cy="0"/>
        </a:xfrm>
      </p:grpSpPr>
      <p:sp>
        <p:nvSpPr>
          <p:cNvPr id="2" name="Freeform 2"/>
          <p:cNvSpPr/>
          <p:nvPr/>
        </p:nvSpPr>
        <p:spPr>
          <a:xfrm>
            <a:off x="726287" y="1474120"/>
            <a:ext cx="10074088" cy="8298530"/>
          </a:xfrm>
          <a:custGeom>
            <a:avLst/>
            <a:gdLst/>
            <a:ahLst/>
            <a:cxnLst/>
            <a:rect l="l" t="t" r="r" b="b"/>
            <a:pathLst>
              <a:path w="10074088" h="8298530">
                <a:moveTo>
                  <a:pt x="0" y="0"/>
                </a:moveTo>
                <a:lnTo>
                  <a:pt x="10074088" y="0"/>
                </a:lnTo>
                <a:lnTo>
                  <a:pt x="10074088" y="8298530"/>
                </a:lnTo>
                <a:lnTo>
                  <a:pt x="0" y="82985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62724" y="2080973"/>
            <a:ext cx="8359927" cy="6754141"/>
          </a:xfrm>
          <a:custGeom>
            <a:avLst/>
            <a:gdLst/>
            <a:ahLst/>
            <a:cxnLst/>
            <a:rect l="l" t="t" r="r" b="b"/>
            <a:pathLst>
              <a:path w="8359927" h="6754141">
                <a:moveTo>
                  <a:pt x="0" y="0"/>
                </a:moveTo>
                <a:lnTo>
                  <a:pt x="8359927" y="0"/>
                </a:lnTo>
                <a:lnTo>
                  <a:pt x="8359927" y="6754141"/>
                </a:lnTo>
                <a:lnTo>
                  <a:pt x="0" y="6754141"/>
                </a:lnTo>
                <a:lnTo>
                  <a:pt x="0" y="0"/>
                </a:lnTo>
                <a:close/>
              </a:path>
            </a:pathLst>
          </a:custGeom>
          <a:blipFill>
            <a:blip r:embed="rId4"/>
            <a:stretch>
              <a:fillRect l="-48624" r="-5264"/>
            </a:stretch>
          </a:blipFill>
        </p:spPr>
      </p:sp>
      <p:sp>
        <p:nvSpPr>
          <p:cNvPr id="4" name="TextBox 4"/>
          <p:cNvSpPr txBox="1"/>
          <p:nvPr/>
        </p:nvSpPr>
        <p:spPr>
          <a:xfrm>
            <a:off x="12060062" y="1474120"/>
            <a:ext cx="4844426" cy="4572000"/>
          </a:xfrm>
          <a:prstGeom prst="rect">
            <a:avLst/>
          </a:prstGeom>
        </p:spPr>
        <p:txBody>
          <a:bodyPr lIns="0" tIns="0" rIns="0" bIns="0" rtlCol="0" anchor="t">
            <a:spAutoFit/>
          </a:bodyPr>
          <a:lstStyle/>
          <a:p>
            <a:pPr marL="0" lvl="0" indent="0" algn="l">
              <a:lnSpc>
                <a:spcPts val="9008"/>
              </a:lnSpc>
            </a:pPr>
            <a:r>
              <a:rPr lang="en-US" sz="7507" b="1" spc="-225">
                <a:solidFill>
                  <a:srgbClr val="141414"/>
                </a:solidFill>
                <a:latin typeface="Fraunces Bold"/>
                <a:ea typeface="Fraunces Bold"/>
                <a:cs typeface="Fraunces Bold"/>
                <a:sym typeface="Fraunces Bold"/>
              </a:rPr>
              <a:t>Chức năng trang chi tiết sản phẩm</a:t>
            </a:r>
          </a:p>
        </p:txBody>
      </p:sp>
      <p:sp>
        <p:nvSpPr>
          <p:cNvPr id="5" name="TextBox 5"/>
          <p:cNvSpPr txBox="1"/>
          <p:nvPr/>
        </p:nvSpPr>
        <p:spPr>
          <a:xfrm>
            <a:off x="12060062" y="7096434"/>
            <a:ext cx="4222491" cy="1980786"/>
          </a:xfrm>
          <a:prstGeom prst="rect">
            <a:avLst/>
          </a:prstGeom>
        </p:spPr>
        <p:txBody>
          <a:bodyPr lIns="0" tIns="0" rIns="0" bIns="0" rtlCol="0" anchor="t">
            <a:spAutoFit/>
          </a:bodyPr>
          <a:lstStyle/>
          <a:p>
            <a:pPr marL="0" lvl="0" indent="0" algn="l">
              <a:lnSpc>
                <a:spcPts val="3172"/>
              </a:lnSpc>
              <a:spcBef>
                <a:spcPct val="0"/>
              </a:spcBef>
            </a:pPr>
            <a:r>
              <a:rPr lang="en-US" sz="2266">
                <a:solidFill>
                  <a:srgbClr val="141414"/>
                </a:solidFill>
                <a:latin typeface="Fraunces"/>
                <a:ea typeface="Fraunces"/>
                <a:cs typeface="Fraunces"/>
                <a:sym typeface="Fraunces"/>
              </a:rPr>
              <a:t>cung cấp thông tin đầy đủ và chi tiết về một sản phẩm cụ thể, thực hiện các thao tác: xem mô tả, hình ảnh, đánh giá, và thêm sản phẩm vào giỏ hàng.</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473404"/>
        </a:solidFill>
        <a:effectLst/>
      </p:bgPr>
    </p:bg>
    <p:spTree>
      <p:nvGrpSpPr>
        <p:cNvPr id="1" name=""/>
        <p:cNvGrpSpPr/>
        <p:nvPr/>
      </p:nvGrpSpPr>
      <p:grpSpPr>
        <a:xfrm>
          <a:off x="0" y="0"/>
          <a:ext cx="0" cy="0"/>
          <a:chOff x="0" y="0"/>
          <a:chExt cx="0" cy="0"/>
        </a:xfrm>
      </p:grpSpPr>
      <p:sp>
        <p:nvSpPr>
          <p:cNvPr id="2" name="Freeform 2"/>
          <p:cNvSpPr/>
          <p:nvPr/>
        </p:nvSpPr>
        <p:spPr>
          <a:xfrm>
            <a:off x="472599" y="1298820"/>
            <a:ext cx="17342802" cy="6676979"/>
          </a:xfrm>
          <a:custGeom>
            <a:avLst/>
            <a:gdLst/>
            <a:ahLst/>
            <a:cxnLst/>
            <a:rect l="l" t="t" r="r" b="b"/>
            <a:pathLst>
              <a:path w="17342802" h="6676979">
                <a:moveTo>
                  <a:pt x="0" y="0"/>
                </a:moveTo>
                <a:lnTo>
                  <a:pt x="17342802" y="0"/>
                </a:lnTo>
                <a:lnTo>
                  <a:pt x="17342802" y="6676979"/>
                </a:lnTo>
                <a:lnTo>
                  <a:pt x="0" y="66769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808920" y="4077127"/>
            <a:ext cx="14670161" cy="2976245"/>
          </a:xfrm>
          <a:prstGeom prst="rect">
            <a:avLst/>
          </a:prstGeom>
        </p:spPr>
        <p:txBody>
          <a:bodyPr lIns="0" tIns="0" rIns="0" bIns="0" rtlCol="0" anchor="t">
            <a:spAutoFit/>
          </a:bodyPr>
          <a:lstStyle/>
          <a:p>
            <a:pPr marL="755646" lvl="1" indent="-377823" algn="l">
              <a:lnSpc>
                <a:spcPts val="4899"/>
              </a:lnSpc>
              <a:buFont typeface="Arial"/>
              <a:buChar char="•"/>
            </a:pPr>
            <a:r>
              <a:rPr lang="en-US" sz="3499">
                <a:solidFill>
                  <a:srgbClr val="141414"/>
                </a:solidFill>
                <a:latin typeface="Fraunces"/>
                <a:ea typeface="Fraunces"/>
                <a:cs typeface="Fraunces"/>
                <a:sym typeface="Fraunces"/>
              </a:rPr>
              <a:t>quản lý các sản phẩm mà người dùng đã chọn mua trước khi tiến hành thanh toán, thực hiện các thao tác: xem danh sách sản phẩm trong giỏ, thay đổi số lượng, xóa sản phẩm, tính tổng tiền tạm thời, và tiến hành thanh toán.</a:t>
            </a:r>
          </a:p>
          <a:p>
            <a:pPr algn="l">
              <a:lnSpc>
                <a:spcPts val="4059"/>
              </a:lnSpc>
            </a:pPr>
            <a:endParaRPr lang="en-US" sz="3499">
              <a:solidFill>
                <a:srgbClr val="141414"/>
              </a:solidFill>
              <a:latin typeface="Fraunces"/>
              <a:ea typeface="Fraunces"/>
              <a:cs typeface="Fraunces"/>
              <a:sym typeface="Fraunces"/>
            </a:endParaRPr>
          </a:p>
        </p:txBody>
      </p:sp>
      <p:sp>
        <p:nvSpPr>
          <p:cNvPr id="4" name="TextBox 4"/>
          <p:cNvSpPr txBox="1"/>
          <p:nvPr/>
        </p:nvSpPr>
        <p:spPr>
          <a:xfrm>
            <a:off x="3975551" y="2457401"/>
            <a:ext cx="11234368" cy="935990"/>
          </a:xfrm>
          <a:prstGeom prst="rect">
            <a:avLst/>
          </a:prstGeom>
        </p:spPr>
        <p:txBody>
          <a:bodyPr lIns="0" tIns="0" rIns="0" bIns="0" rtlCol="0" anchor="t">
            <a:spAutoFit/>
          </a:bodyPr>
          <a:lstStyle/>
          <a:p>
            <a:pPr marL="0" lvl="0" indent="0" algn="l">
              <a:lnSpc>
                <a:spcPts val="7539"/>
              </a:lnSpc>
            </a:pPr>
            <a:r>
              <a:rPr lang="en-US" sz="5799" b="1" spc="-173">
                <a:solidFill>
                  <a:srgbClr val="141414"/>
                </a:solidFill>
                <a:latin typeface="Fraunces Bold"/>
                <a:ea typeface="Fraunces Bold"/>
                <a:cs typeface="Fraunces Bold"/>
                <a:sym typeface="Fraunces Bold"/>
              </a:rPr>
              <a:t>Chức năng trang giỏ hàng</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677391"/>
        </a:solidFill>
        <a:effectLst/>
      </p:bgPr>
    </p:bg>
    <p:spTree>
      <p:nvGrpSpPr>
        <p:cNvPr id="1" name=""/>
        <p:cNvGrpSpPr/>
        <p:nvPr/>
      </p:nvGrpSpPr>
      <p:grpSpPr>
        <a:xfrm>
          <a:off x="0" y="0"/>
          <a:ext cx="0" cy="0"/>
          <a:chOff x="0" y="0"/>
          <a:chExt cx="0" cy="0"/>
        </a:xfrm>
      </p:grpSpPr>
      <p:sp>
        <p:nvSpPr>
          <p:cNvPr id="2" name="Freeform 2"/>
          <p:cNvSpPr/>
          <p:nvPr/>
        </p:nvSpPr>
        <p:spPr>
          <a:xfrm>
            <a:off x="0" y="594360"/>
            <a:ext cx="18288000" cy="9098280"/>
          </a:xfrm>
          <a:custGeom>
            <a:avLst/>
            <a:gdLst/>
            <a:ahLst/>
            <a:cxnLst/>
            <a:rect l="l" t="t" r="r" b="b"/>
            <a:pathLst>
              <a:path w="18288000" h="9098280">
                <a:moveTo>
                  <a:pt x="0" y="0"/>
                </a:moveTo>
                <a:lnTo>
                  <a:pt x="18288000" y="0"/>
                </a:lnTo>
                <a:lnTo>
                  <a:pt x="18288000" y="9098280"/>
                </a:lnTo>
                <a:lnTo>
                  <a:pt x="0" y="9098280"/>
                </a:lnTo>
                <a:lnTo>
                  <a:pt x="0" y="0"/>
                </a:lnTo>
                <a:close/>
              </a:path>
            </a:pathLst>
          </a:custGeom>
          <a:blipFill>
            <a:blip r:embed="rId2"/>
            <a:stretch>
              <a:fillRect/>
            </a:stretch>
          </a:blipFill>
        </p:spPr>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C2A792"/>
        </a:solidFill>
        <a:effectLst/>
      </p:bgPr>
    </p:bg>
    <p:spTree>
      <p:nvGrpSpPr>
        <p:cNvPr id="1" name=""/>
        <p:cNvGrpSpPr/>
        <p:nvPr/>
      </p:nvGrpSpPr>
      <p:grpSpPr>
        <a:xfrm>
          <a:off x="0" y="0"/>
          <a:ext cx="0" cy="0"/>
          <a:chOff x="0" y="0"/>
          <a:chExt cx="0" cy="0"/>
        </a:xfrm>
      </p:grpSpPr>
      <p:sp>
        <p:nvSpPr>
          <p:cNvPr id="2" name="Freeform 2"/>
          <p:cNvSpPr/>
          <p:nvPr/>
        </p:nvSpPr>
        <p:spPr>
          <a:xfrm>
            <a:off x="2308281" y="0"/>
            <a:ext cx="13671438" cy="10527007"/>
          </a:xfrm>
          <a:custGeom>
            <a:avLst/>
            <a:gdLst/>
            <a:ahLst/>
            <a:cxnLst/>
            <a:rect l="l" t="t" r="r" b="b"/>
            <a:pathLst>
              <a:path w="13671438" h="10527007">
                <a:moveTo>
                  <a:pt x="0" y="0"/>
                </a:moveTo>
                <a:lnTo>
                  <a:pt x="13671438" y="0"/>
                </a:lnTo>
                <a:lnTo>
                  <a:pt x="13671438" y="10527007"/>
                </a:lnTo>
                <a:lnTo>
                  <a:pt x="0" y="105270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186647" y="4188146"/>
            <a:ext cx="11222820" cy="2573933"/>
          </a:xfrm>
          <a:prstGeom prst="rect">
            <a:avLst/>
          </a:prstGeom>
        </p:spPr>
        <p:txBody>
          <a:bodyPr lIns="0" tIns="0" rIns="0" bIns="0" rtlCol="0" anchor="t">
            <a:spAutoFit/>
          </a:bodyPr>
          <a:lstStyle/>
          <a:p>
            <a:pPr algn="l">
              <a:lnSpc>
                <a:spcPts val="5129"/>
              </a:lnSpc>
            </a:pPr>
            <a:r>
              <a:rPr lang="en-US" sz="3664">
                <a:solidFill>
                  <a:srgbClr val="141414"/>
                </a:solidFill>
                <a:latin typeface="Fraunces"/>
                <a:ea typeface="Fraunces"/>
                <a:cs typeface="Fraunces"/>
                <a:sym typeface="Fraunces"/>
              </a:rPr>
              <a:t>hoàn tất quá trình mua hàng bằng cách xác nhận thông tin giao hàng và lựa chọn phương thức thanh toán.Đảm bảo thông tin đơn hàng cuối cùng (sản phẩm, tổng tiền, địa chỉ) là chính xác.</a:t>
            </a:r>
          </a:p>
        </p:txBody>
      </p:sp>
      <p:sp>
        <p:nvSpPr>
          <p:cNvPr id="4" name="TextBox 4"/>
          <p:cNvSpPr txBox="1"/>
          <p:nvPr/>
        </p:nvSpPr>
        <p:spPr>
          <a:xfrm>
            <a:off x="3986015" y="1111686"/>
            <a:ext cx="10206040" cy="935990"/>
          </a:xfrm>
          <a:prstGeom prst="rect">
            <a:avLst/>
          </a:prstGeom>
        </p:spPr>
        <p:txBody>
          <a:bodyPr lIns="0" tIns="0" rIns="0" bIns="0" rtlCol="0" anchor="t">
            <a:spAutoFit/>
          </a:bodyPr>
          <a:lstStyle/>
          <a:p>
            <a:pPr marL="0" lvl="0" indent="0" algn="l">
              <a:lnSpc>
                <a:spcPts val="7539"/>
              </a:lnSpc>
            </a:pPr>
            <a:r>
              <a:rPr lang="en-US" sz="5799" b="1" spc="-173">
                <a:solidFill>
                  <a:srgbClr val="141414"/>
                </a:solidFill>
                <a:latin typeface="Fraunces Bold"/>
                <a:ea typeface="Fraunces Bold"/>
                <a:cs typeface="Fraunces Bold"/>
                <a:sym typeface="Fraunces Bold"/>
              </a:rPr>
              <a:t>Chức năng trang thanh toán</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C2A792"/>
        </a:solidFill>
        <a:effectLst/>
      </p:bgPr>
    </p:bg>
    <p:spTree>
      <p:nvGrpSpPr>
        <p:cNvPr id="1" name=""/>
        <p:cNvGrpSpPr/>
        <p:nvPr/>
      </p:nvGrpSpPr>
      <p:grpSpPr>
        <a:xfrm>
          <a:off x="0" y="0"/>
          <a:ext cx="0" cy="0"/>
          <a:chOff x="0" y="0"/>
          <a:chExt cx="0" cy="0"/>
        </a:xfrm>
      </p:grpSpPr>
      <p:sp>
        <p:nvSpPr>
          <p:cNvPr id="2" name="Freeform 2"/>
          <p:cNvSpPr/>
          <p:nvPr/>
        </p:nvSpPr>
        <p:spPr>
          <a:xfrm>
            <a:off x="0" y="205740"/>
            <a:ext cx="18288000" cy="9875520"/>
          </a:xfrm>
          <a:custGeom>
            <a:avLst/>
            <a:gdLst/>
            <a:ahLst/>
            <a:cxnLst/>
            <a:rect l="l" t="t" r="r" b="b"/>
            <a:pathLst>
              <a:path w="18288000" h="9875520">
                <a:moveTo>
                  <a:pt x="0" y="0"/>
                </a:moveTo>
                <a:lnTo>
                  <a:pt x="18288000" y="0"/>
                </a:lnTo>
                <a:lnTo>
                  <a:pt x="18288000" y="9875520"/>
                </a:lnTo>
                <a:lnTo>
                  <a:pt x="0" y="9875520"/>
                </a:lnTo>
                <a:lnTo>
                  <a:pt x="0" y="0"/>
                </a:lnTo>
                <a:close/>
              </a:path>
            </a:pathLst>
          </a:custGeom>
          <a:blipFill>
            <a:blip r:embed="rId2"/>
            <a:stretch>
              <a:fillRect/>
            </a:stretch>
          </a:blipFill>
        </p:spPr>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C2A792"/>
        </a:solidFill>
        <a:effectLst/>
      </p:bgPr>
    </p:bg>
    <p:spTree>
      <p:nvGrpSpPr>
        <p:cNvPr id="1" name=""/>
        <p:cNvGrpSpPr/>
        <p:nvPr/>
      </p:nvGrpSpPr>
      <p:grpSpPr>
        <a:xfrm>
          <a:off x="0" y="0"/>
          <a:ext cx="0" cy="0"/>
          <a:chOff x="0" y="0"/>
          <a:chExt cx="0" cy="0"/>
        </a:xfrm>
      </p:grpSpPr>
      <p:sp>
        <p:nvSpPr>
          <p:cNvPr id="2" name="Freeform 2"/>
          <p:cNvSpPr/>
          <p:nvPr/>
        </p:nvSpPr>
        <p:spPr>
          <a:xfrm>
            <a:off x="726287" y="1474120"/>
            <a:ext cx="10074088" cy="8298530"/>
          </a:xfrm>
          <a:custGeom>
            <a:avLst/>
            <a:gdLst/>
            <a:ahLst/>
            <a:cxnLst/>
            <a:rect l="l" t="t" r="r" b="b"/>
            <a:pathLst>
              <a:path w="10074088" h="8298530">
                <a:moveTo>
                  <a:pt x="0" y="0"/>
                </a:moveTo>
                <a:lnTo>
                  <a:pt x="10074088" y="0"/>
                </a:lnTo>
                <a:lnTo>
                  <a:pt x="10074088" y="8298530"/>
                </a:lnTo>
                <a:lnTo>
                  <a:pt x="0" y="82985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28700" y="1788821"/>
            <a:ext cx="9360869" cy="7669127"/>
          </a:xfrm>
          <a:custGeom>
            <a:avLst/>
            <a:gdLst/>
            <a:ahLst/>
            <a:cxnLst/>
            <a:rect l="l" t="t" r="r" b="b"/>
            <a:pathLst>
              <a:path w="9360869" h="7669127">
                <a:moveTo>
                  <a:pt x="0" y="0"/>
                </a:moveTo>
                <a:lnTo>
                  <a:pt x="9360869" y="0"/>
                </a:lnTo>
                <a:lnTo>
                  <a:pt x="9360869" y="7669127"/>
                </a:lnTo>
                <a:lnTo>
                  <a:pt x="0" y="7669127"/>
                </a:lnTo>
                <a:lnTo>
                  <a:pt x="0" y="0"/>
                </a:lnTo>
                <a:close/>
              </a:path>
            </a:pathLst>
          </a:custGeom>
          <a:blipFill>
            <a:blip r:embed="rId4"/>
            <a:stretch>
              <a:fillRect l="-66351" r="-60013" b="-4648"/>
            </a:stretch>
          </a:blipFill>
        </p:spPr>
      </p:sp>
      <p:sp>
        <p:nvSpPr>
          <p:cNvPr id="4" name="TextBox 4"/>
          <p:cNvSpPr txBox="1"/>
          <p:nvPr/>
        </p:nvSpPr>
        <p:spPr>
          <a:xfrm>
            <a:off x="12060062" y="1474120"/>
            <a:ext cx="4844426" cy="2286000"/>
          </a:xfrm>
          <a:prstGeom prst="rect">
            <a:avLst/>
          </a:prstGeom>
        </p:spPr>
        <p:txBody>
          <a:bodyPr lIns="0" tIns="0" rIns="0" bIns="0" rtlCol="0" anchor="t">
            <a:spAutoFit/>
          </a:bodyPr>
          <a:lstStyle/>
          <a:p>
            <a:pPr marL="0" lvl="0" indent="0" algn="l">
              <a:lnSpc>
                <a:spcPts val="9008"/>
              </a:lnSpc>
            </a:pPr>
            <a:r>
              <a:rPr lang="en-US" sz="7507" b="1" spc="-225">
                <a:solidFill>
                  <a:srgbClr val="141414"/>
                </a:solidFill>
                <a:latin typeface="Fraunces Bold"/>
                <a:ea typeface="Fraunces Bold"/>
                <a:cs typeface="Fraunces Bold"/>
                <a:sym typeface="Fraunces Bold"/>
              </a:rPr>
              <a:t>Chức năng đăng kí</a:t>
            </a:r>
          </a:p>
        </p:txBody>
      </p:sp>
      <p:sp>
        <p:nvSpPr>
          <p:cNvPr id="5" name="TextBox 5"/>
          <p:cNvSpPr txBox="1"/>
          <p:nvPr/>
        </p:nvSpPr>
        <p:spPr>
          <a:xfrm>
            <a:off x="12060062" y="4633676"/>
            <a:ext cx="4222491" cy="2647537"/>
          </a:xfrm>
          <a:prstGeom prst="rect">
            <a:avLst/>
          </a:prstGeom>
        </p:spPr>
        <p:txBody>
          <a:bodyPr lIns="0" tIns="0" rIns="0" bIns="0" rtlCol="0" anchor="t">
            <a:spAutoFit/>
          </a:bodyPr>
          <a:lstStyle/>
          <a:p>
            <a:pPr marL="0" lvl="0" indent="0" algn="l">
              <a:lnSpc>
                <a:spcPts val="5272"/>
              </a:lnSpc>
              <a:spcBef>
                <a:spcPct val="0"/>
              </a:spcBef>
            </a:pPr>
            <a:r>
              <a:rPr lang="en-US" sz="3766">
                <a:solidFill>
                  <a:srgbClr val="141414"/>
                </a:solidFill>
                <a:latin typeface="Fraunces"/>
                <a:ea typeface="Fraunces"/>
                <a:cs typeface="Fraunces"/>
                <a:sym typeface="Fraunces"/>
              </a:rPr>
              <a:t>Cho phép người dùng tạo tài khoản mới.</a:t>
            </a:r>
          </a:p>
          <a:p>
            <a:pPr marL="0" lvl="0" indent="0" algn="l">
              <a:lnSpc>
                <a:spcPts val="5272"/>
              </a:lnSpc>
              <a:spcBef>
                <a:spcPct val="0"/>
              </a:spcBef>
            </a:pPr>
            <a:endParaRPr lang="en-US" sz="3766">
              <a:solidFill>
                <a:srgbClr val="141414"/>
              </a:solidFill>
              <a:latin typeface="Fraunces"/>
              <a:ea typeface="Fraunces"/>
              <a:cs typeface="Fraunces"/>
              <a:sym typeface="Fraunce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C2A792"/>
        </a:solidFill>
        <a:effectLst/>
      </p:bgPr>
    </p:bg>
    <p:spTree>
      <p:nvGrpSpPr>
        <p:cNvPr id="1" name=""/>
        <p:cNvGrpSpPr/>
        <p:nvPr/>
      </p:nvGrpSpPr>
      <p:grpSpPr>
        <a:xfrm>
          <a:off x="0" y="0"/>
          <a:ext cx="0" cy="0"/>
          <a:chOff x="0" y="0"/>
          <a:chExt cx="0" cy="0"/>
        </a:xfrm>
      </p:grpSpPr>
      <p:sp>
        <p:nvSpPr>
          <p:cNvPr id="2" name="Freeform 2"/>
          <p:cNvSpPr/>
          <p:nvPr/>
        </p:nvSpPr>
        <p:spPr>
          <a:xfrm>
            <a:off x="309559" y="1652912"/>
            <a:ext cx="17668883" cy="6316626"/>
          </a:xfrm>
          <a:custGeom>
            <a:avLst/>
            <a:gdLst/>
            <a:ahLst/>
            <a:cxnLst/>
            <a:rect l="l" t="t" r="r" b="b"/>
            <a:pathLst>
              <a:path w="17668883" h="6316626">
                <a:moveTo>
                  <a:pt x="0" y="0"/>
                </a:moveTo>
                <a:lnTo>
                  <a:pt x="17668882" y="0"/>
                </a:lnTo>
                <a:lnTo>
                  <a:pt x="17668882" y="6316626"/>
                </a:lnTo>
                <a:lnTo>
                  <a:pt x="0" y="63166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197258" y="4137977"/>
            <a:ext cx="13297048" cy="1944371"/>
          </a:xfrm>
          <a:prstGeom prst="rect">
            <a:avLst/>
          </a:prstGeom>
        </p:spPr>
        <p:txBody>
          <a:bodyPr lIns="0" tIns="0" rIns="0" bIns="0" rtlCol="0" anchor="t">
            <a:spAutoFit/>
          </a:bodyPr>
          <a:lstStyle/>
          <a:p>
            <a:pPr algn="l">
              <a:lnSpc>
                <a:spcPts val="5179"/>
              </a:lnSpc>
            </a:pPr>
            <a:r>
              <a:rPr lang="en-US" sz="3699">
                <a:solidFill>
                  <a:srgbClr val="141414"/>
                </a:solidFill>
                <a:latin typeface="Fraunces"/>
                <a:ea typeface="Fraunces"/>
                <a:cs typeface="Fraunces"/>
                <a:sym typeface="Fraunces"/>
              </a:rPr>
              <a:t>Cho phép người dùng khôi phục quyền truy cập tài khoản khi quên mật khẩu, thực hiện quy trình xác thực người dùng qua email.</a:t>
            </a:r>
          </a:p>
        </p:txBody>
      </p:sp>
      <p:sp>
        <p:nvSpPr>
          <p:cNvPr id="4" name="TextBox 4"/>
          <p:cNvSpPr txBox="1"/>
          <p:nvPr/>
        </p:nvSpPr>
        <p:spPr>
          <a:xfrm>
            <a:off x="2197258" y="2431399"/>
            <a:ext cx="11572019" cy="952500"/>
          </a:xfrm>
          <a:prstGeom prst="rect">
            <a:avLst/>
          </a:prstGeom>
        </p:spPr>
        <p:txBody>
          <a:bodyPr lIns="0" tIns="0" rIns="0" bIns="0" rtlCol="0" anchor="t">
            <a:spAutoFit/>
          </a:bodyPr>
          <a:lstStyle/>
          <a:p>
            <a:pPr marL="0" lvl="0" indent="0" algn="l">
              <a:lnSpc>
                <a:spcPts val="7799"/>
              </a:lnSpc>
            </a:pPr>
            <a:r>
              <a:rPr lang="en-US" sz="5999" b="1" spc="-179">
                <a:solidFill>
                  <a:srgbClr val="141414"/>
                </a:solidFill>
                <a:latin typeface="Fraunces Bold"/>
                <a:ea typeface="Fraunces Bold"/>
                <a:cs typeface="Fraunces Bold"/>
                <a:sym typeface="Fraunces Bold"/>
              </a:rPr>
              <a:t>Chức năng trang quên mật khẩu</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C2A792"/>
        </a:solidFill>
        <a:effectLst/>
      </p:bgPr>
    </p:bg>
    <p:spTree>
      <p:nvGrpSpPr>
        <p:cNvPr id="1" name=""/>
        <p:cNvGrpSpPr/>
        <p:nvPr/>
      </p:nvGrpSpPr>
      <p:grpSpPr>
        <a:xfrm>
          <a:off x="0" y="0"/>
          <a:ext cx="0" cy="0"/>
          <a:chOff x="0" y="0"/>
          <a:chExt cx="0" cy="0"/>
        </a:xfrm>
      </p:grpSpPr>
      <p:sp>
        <p:nvSpPr>
          <p:cNvPr id="2" name="Freeform 2"/>
          <p:cNvSpPr/>
          <p:nvPr/>
        </p:nvSpPr>
        <p:spPr>
          <a:xfrm>
            <a:off x="0" y="1143000"/>
            <a:ext cx="18288000" cy="8001000"/>
          </a:xfrm>
          <a:custGeom>
            <a:avLst/>
            <a:gdLst/>
            <a:ahLst/>
            <a:cxnLst/>
            <a:rect l="l" t="t" r="r" b="b"/>
            <a:pathLst>
              <a:path w="18288000" h="8001000">
                <a:moveTo>
                  <a:pt x="0" y="0"/>
                </a:moveTo>
                <a:lnTo>
                  <a:pt x="18288000" y="0"/>
                </a:lnTo>
                <a:lnTo>
                  <a:pt x="18288000" y="8001000"/>
                </a:lnTo>
                <a:lnTo>
                  <a:pt x="0" y="8001000"/>
                </a:lnTo>
                <a:lnTo>
                  <a:pt x="0" y="0"/>
                </a:lnTo>
                <a:close/>
              </a:path>
            </a:pathLst>
          </a:custGeom>
          <a:blipFill>
            <a:blip r:embed="rId2"/>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2E6"/>
        </a:solidFill>
        <a:effectLst/>
      </p:bgPr>
    </p:bg>
    <p:spTree>
      <p:nvGrpSpPr>
        <p:cNvPr id="1" name=""/>
        <p:cNvGrpSpPr/>
        <p:nvPr/>
      </p:nvGrpSpPr>
      <p:grpSpPr>
        <a:xfrm>
          <a:off x="0" y="0"/>
          <a:ext cx="0" cy="0"/>
          <a:chOff x="0" y="0"/>
          <a:chExt cx="0" cy="0"/>
        </a:xfrm>
      </p:grpSpPr>
      <p:sp>
        <p:nvSpPr>
          <p:cNvPr id="2" name="Freeform 2"/>
          <p:cNvSpPr/>
          <p:nvPr/>
        </p:nvSpPr>
        <p:spPr>
          <a:xfrm>
            <a:off x="-225100" y="5510960"/>
            <a:ext cx="18513100" cy="4776040"/>
          </a:xfrm>
          <a:custGeom>
            <a:avLst/>
            <a:gdLst/>
            <a:ahLst/>
            <a:cxnLst/>
            <a:rect l="l" t="t" r="r" b="b"/>
            <a:pathLst>
              <a:path w="18513100" h="4776040">
                <a:moveTo>
                  <a:pt x="0" y="0"/>
                </a:moveTo>
                <a:lnTo>
                  <a:pt x="18513100" y="0"/>
                </a:lnTo>
                <a:lnTo>
                  <a:pt x="18513100" y="4776040"/>
                </a:lnTo>
                <a:lnTo>
                  <a:pt x="0" y="4776040"/>
                </a:lnTo>
                <a:lnTo>
                  <a:pt x="0" y="0"/>
                </a:lnTo>
                <a:close/>
              </a:path>
            </a:pathLst>
          </a:custGeom>
          <a:blipFill>
            <a:blip r:embed="rId2"/>
            <a:stretch>
              <a:fillRect r="-1169"/>
            </a:stretch>
          </a:blipFill>
        </p:spPr>
      </p:sp>
      <p:sp>
        <p:nvSpPr>
          <p:cNvPr id="3" name="Freeform 3"/>
          <p:cNvSpPr/>
          <p:nvPr/>
        </p:nvSpPr>
        <p:spPr>
          <a:xfrm>
            <a:off x="0" y="37692"/>
            <a:ext cx="7315200" cy="3477441"/>
          </a:xfrm>
          <a:custGeom>
            <a:avLst/>
            <a:gdLst/>
            <a:ahLst/>
            <a:cxnLst/>
            <a:rect l="l" t="t" r="r" b="b"/>
            <a:pathLst>
              <a:path w="7315200" h="3477441">
                <a:moveTo>
                  <a:pt x="0" y="0"/>
                </a:moveTo>
                <a:lnTo>
                  <a:pt x="7315200" y="0"/>
                </a:lnTo>
                <a:lnTo>
                  <a:pt x="7315200" y="3477441"/>
                </a:lnTo>
                <a:lnTo>
                  <a:pt x="0" y="3477441"/>
                </a:lnTo>
                <a:lnTo>
                  <a:pt x="0" y="0"/>
                </a:lnTo>
                <a:close/>
              </a:path>
            </a:pathLst>
          </a:custGeom>
          <a:blipFill>
            <a:blip r:embed="rId3">
              <a:alphaModFix amt="49000"/>
              <a:extLst>
                <a:ext uri="{96DAC541-7B7A-43D3-8B79-37D633B846F1}">
                  <asvg:svgBlip xmlns:asvg="http://schemas.microsoft.com/office/drawing/2016/SVG/main" r:embed="rId4"/>
                </a:ext>
              </a:extLst>
            </a:blip>
            <a:stretch>
              <a:fillRect/>
            </a:stretch>
          </a:blipFill>
        </p:spPr>
      </p:sp>
      <p:sp>
        <p:nvSpPr>
          <p:cNvPr id="4" name="Freeform 4"/>
          <p:cNvSpPr/>
          <p:nvPr/>
        </p:nvSpPr>
        <p:spPr>
          <a:xfrm>
            <a:off x="7900461" y="780606"/>
            <a:ext cx="6117267" cy="2867469"/>
          </a:xfrm>
          <a:custGeom>
            <a:avLst/>
            <a:gdLst/>
            <a:ahLst/>
            <a:cxnLst/>
            <a:rect l="l" t="t" r="r" b="b"/>
            <a:pathLst>
              <a:path w="6117267" h="2867469">
                <a:moveTo>
                  <a:pt x="0" y="0"/>
                </a:moveTo>
                <a:lnTo>
                  <a:pt x="6117267" y="0"/>
                </a:lnTo>
                <a:lnTo>
                  <a:pt x="6117267" y="2867469"/>
                </a:lnTo>
                <a:lnTo>
                  <a:pt x="0" y="2867469"/>
                </a:lnTo>
                <a:lnTo>
                  <a:pt x="0" y="0"/>
                </a:lnTo>
                <a:close/>
              </a:path>
            </a:pathLst>
          </a:custGeom>
          <a:blipFill>
            <a:blip r:embed="rId5"/>
            <a:stretch>
              <a:fillRect/>
            </a:stretch>
          </a:blipFill>
        </p:spPr>
      </p:sp>
      <p:sp>
        <p:nvSpPr>
          <p:cNvPr id="5" name="Freeform 5"/>
          <p:cNvSpPr/>
          <p:nvPr/>
        </p:nvSpPr>
        <p:spPr>
          <a:xfrm>
            <a:off x="9144000" y="37692"/>
            <a:ext cx="4365076" cy="4403608"/>
          </a:xfrm>
          <a:custGeom>
            <a:avLst/>
            <a:gdLst/>
            <a:ahLst/>
            <a:cxnLst/>
            <a:rect l="l" t="t" r="r" b="b"/>
            <a:pathLst>
              <a:path w="4365076" h="4403608">
                <a:moveTo>
                  <a:pt x="0" y="0"/>
                </a:moveTo>
                <a:lnTo>
                  <a:pt x="4365076" y="0"/>
                </a:lnTo>
                <a:lnTo>
                  <a:pt x="4365076" y="4403608"/>
                </a:lnTo>
                <a:lnTo>
                  <a:pt x="0" y="4403608"/>
                </a:lnTo>
                <a:lnTo>
                  <a:pt x="0" y="0"/>
                </a:lnTo>
                <a:close/>
              </a:path>
            </a:pathLst>
          </a:custGeom>
          <a:blipFill>
            <a:blip r:embed="rId6">
              <a:alphaModFix amt="51000"/>
              <a:extLst>
                <a:ext uri="{96DAC541-7B7A-43D3-8B79-37D633B846F1}">
                  <asvg:svgBlip xmlns:asvg="http://schemas.microsoft.com/office/drawing/2016/SVG/main" r:embed="rId7"/>
                </a:ext>
              </a:extLst>
            </a:blip>
            <a:stretch>
              <a:fillRect/>
            </a:stretch>
          </a:blipFill>
        </p:spPr>
      </p:sp>
      <p:sp>
        <p:nvSpPr>
          <p:cNvPr id="6" name="Freeform 6"/>
          <p:cNvSpPr/>
          <p:nvPr/>
        </p:nvSpPr>
        <p:spPr>
          <a:xfrm>
            <a:off x="14755711" y="332441"/>
            <a:ext cx="3532289" cy="3452813"/>
          </a:xfrm>
          <a:custGeom>
            <a:avLst/>
            <a:gdLst/>
            <a:ahLst/>
            <a:cxnLst/>
            <a:rect l="l" t="t" r="r" b="b"/>
            <a:pathLst>
              <a:path w="3532289" h="3452813">
                <a:moveTo>
                  <a:pt x="0" y="0"/>
                </a:moveTo>
                <a:lnTo>
                  <a:pt x="3532289" y="0"/>
                </a:lnTo>
                <a:lnTo>
                  <a:pt x="3532289" y="3452813"/>
                </a:lnTo>
                <a:lnTo>
                  <a:pt x="0" y="345281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2611165" y="4177120"/>
            <a:ext cx="13065671" cy="1123950"/>
          </a:xfrm>
          <a:prstGeom prst="rect">
            <a:avLst/>
          </a:prstGeom>
        </p:spPr>
        <p:txBody>
          <a:bodyPr lIns="0" tIns="0" rIns="0" bIns="0" rtlCol="0" anchor="t">
            <a:spAutoFit/>
          </a:bodyPr>
          <a:lstStyle/>
          <a:p>
            <a:pPr marL="0" lvl="0" indent="0" algn="ctr">
              <a:lnSpc>
                <a:spcPts val="4440"/>
              </a:lnSpc>
              <a:spcBef>
                <a:spcPct val="0"/>
              </a:spcBef>
            </a:pPr>
            <a:r>
              <a:rPr lang="en-US" sz="3700" b="1" spc="-111">
                <a:solidFill>
                  <a:srgbClr val="141414"/>
                </a:solidFill>
                <a:latin typeface="Fraunces Bold"/>
                <a:ea typeface="Fraunces Bold"/>
                <a:cs typeface="Fraunces Bold"/>
                <a:sym typeface="Fraunces Bold"/>
              </a:rPr>
              <a:t>Bảng san_pham gồm 6 trường:   MaSP, TenSP, Gia, MoTa, HinhAnh, và SoLuongTon:</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C2A792"/>
        </a:solidFill>
        <a:effectLst/>
      </p:bgPr>
    </p:bg>
    <p:spTree>
      <p:nvGrpSpPr>
        <p:cNvPr id="1" name=""/>
        <p:cNvGrpSpPr/>
        <p:nvPr/>
      </p:nvGrpSpPr>
      <p:grpSpPr>
        <a:xfrm>
          <a:off x="0" y="0"/>
          <a:ext cx="0" cy="0"/>
          <a:chOff x="0" y="0"/>
          <a:chExt cx="0" cy="0"/>
        </a:xfrm>
      </p:grpSpPr>
      <p:sp>
        <p:nvSpPr>
          <p:cNvPr id="2" name="Freeform 2"/>
          <p:cNvSpPr/>
          <p:nvPr/>
        </p:nvSpPr>
        <p:spPr>
          <a:xfrm>
            <a:off x="2622641" y="1359982"/>
            <a:ext cx="14231478" cy="8927018"/>
          </a:xfrm>
          <a:custGeom>
            <a:avLst/>
            <a:gdLst/>
            <a:ahLst/>
            <a:cxnLst/>
            <a:rect l="l" t="t" r="r" b="b"/>
            <a:pathLst>
              <a:path w="14231478" h="8927018">
                <a:moveTo>
                  <a:pt x="0" y="0"/>
                </a:moveTo>
                <a:lnTo>
                  <a:pt x="14231478" y="0"/>
                </a:lnTo>
                <a:lnTo>
                  <a:pt x="14231478" y="8927018"/>
                </a:lnTo>
                <a:lnTo>
                  <a:pt x="0" y="89270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118435" y="4510628"/>
            <a:ext cx="12666767" cy="2549526"/>
          </a:xfrm>
          <a:prstGeom prst="rect">
            <a:avLst/>
          </a:prstGeom>
        </p:spPr>
        <p:txBody>
          <a:bodyPr lIns="0" tIns="0" rIns="0" bIns="0" rtlCol="0" anchor="t">
            <a:spAutoFit/>
          </a:bodyPr>
          <a:lstStyle/>
          <a:p>
            <a:pPr algn="l">
              <a:lnSpc>
                <a:spcPts val="5319"/>
              </a:lnSpc>
            </a:pPr>
            <a:r>
              <a:rPr lang="en-US" sz="3799">
                <a:solidFill>
                  <a:srgbClr val="141414"/>
                </a:solidFill>
                <a:latin typeface="Fraunces"/>
                <a:ea typeface="Fraunces"/>
                <a:cs typeface="Fraunces"/>
                <a:sym typeface="Fraunces"/>
              </a:rPr>
              <a:t>cho phép người dùng thay đổi mật khẩu hiện tại đặt mật khẩu mới (sau khi quên mật khẩu), đảm bảo mật khẩu mới được lưu trữ an toàn trong hệ thống.</a:t>
            </a:r>
          </a:p>
          <a:p>
            <a:pPr algn="l">
              <a:lnSpc>
                <a:spcPts val="4479"/>
              </a:lnSpc>
            </a:pPr>
            <a:endParaRPr lang="en-US" sz="3799">
              <a:solidFill>
                <a:srgbClr val="141414"/>
              </a:solidFill>
              <a:latin typeface="Fraunces"/>
              <a:ea typeface="Fraunces"/>
              <a:cs typeface="Fraunces"/>
              <a:sym typeface="Fraunces"/>
            </a:endParaRPr>
          </a:p>
        </p:txBody>
      </p:sp>
      <p:sp>
        <p:nvSpPr>
          <p:cNvPr id="4" name="TextBox 4"/>
          <p:cNvSpPr txBox="1"/>
          <p:nvPr/>
        </p:nvSpPr>
        <p:spPr>
          <a:xfrm>
            <a:off x="3526816" y="2286243"/>
            <a:ext cx="12882097" cy="882650"/>
          </a:xfrm>
          <a:prstGeom prst="rect">
            <a:avLst/>
          </a:prstGeom>
        </p:spPr>
        <p:txBody>
          <a:bodyPr lIns="0" tIns="0" rIns="0" bIns="0" rtlCol="0" anchor="t">
            <a:spAutoFit/>
          </a:bodyPr>
          <a:lstStyle/>
          <a:p>
            <a:pPr marL="0" lvl="0" indent="0" algn="l">
              <a:lnSpc>
                <a:spcPts val="7149"/>
              </a:lnSpc>
            </a:pPr>
            <a:r>
              <a:rPr lang="en-US" sz="5499" b="1" spc="-164">
                <a:solidFill>
                  <a:srgbClr val="141414"/>
                </a:solidFill>
                <a:latin typeface="Fraunces Bold"/>
                <a:ea typeface="Fraunces Bold"/>
                <a:cs typeface="Fraunces Bold"/>
                <a:sym typeface="Fraunces Bold"/>
              </a:rPr>
              <a:t>Chức năng trang cập nhật mật khẩu</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C2A792"/>
        </a:solidFill>
        <a:effectLst/>
      </p:bgPr>
    </p:bg>
    <p:spTree>
      <p:nvGrpSpPr>
        <p:cNvPr id="1" name=""/>
        <p:cNvGrpSpPr/>
        <p:nvPr/>
      </p:nvGrpSpPr>
      <p:grpSpPr>
        <a:xfrm>
          <a:off x="0" y="0"/>
          <a:ext cx="0" cy="0"/>
          <a:chOff x="0" y="0"/>
          <a:chExt cx="0" cy="0"/>
        </a:xfrm>
      </p:grpSpPr>
      <p:sp>
        <p:nvSpPr>
          <p:cNvPr id="2" name="Freeform 2"/>
          <p:cNvSpPr/>
          <p:nvPr/>
        </p:nvSpPr>
        <p:spPr>
          <a:xfrm>
            <a:off x="2901436" y="445543"/>
            <a:ext cx="13894142" cy="9395914"/>
          </a:xfrm>
          <a:custGeom>
            <a:avLst/>
            <a:gdLst/>
            <a:ahLst/>
            <a:cxnLst/>
            <a:rect l="l" t="t" r="r" b="b"/>
            <a:pathLst>
              <a:path w="13894142" h="9395914">
                <a:moveTo>
                  <a:pt x="0" y="0"/>
                </a:moveTo>
                <a:lnTo>
                  <a:pt x="13894142" y="0"/>
                </a:lnTo>
                <a:lnTo>
                  <a:pt x="13894142" y="9395914"/>
                </a:lnTo>
                <a:lnTo>
                  <a:pt x="0" y="9395914"/>
                </a:lnTo>
                <a:lnTo>
                  <a:pt x="0" y="0"/>
                </a:lnTo>
                <a:close/>
              </a:path>
            </a:pathLst>
          </a:custGeom>
          <a:blipFill>
            <a:blip r:embed="rId2"/>
            <a:stretch>
              <a:fillRect/>
            </a:stretch>
          </a:blipFill>
        </p:spPr>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EFE9CE"/>
        </a:solidFill>
        <a:effectLst/>
      </p:bgPr>
    </p:bg>
    <p:spTree>
      <p:nvGrpSpPr>
        <p:cNvPr id="1" name=""/>
        <p:cNvGrpSpPr/>
        <p:nvPr/>
      </p:nvGrpSpPr>
      <p:grpSpPr>
        <a:xfrm>
          <a:off x="0" y="0"/>
          <a:ext cx="0" cy="0"/>
          <a:chOff x="0" y="0"/>
          <a:chExt cx="0" cy="0"/>
        </a:xfrm>
      </p:grpSpPr>
      <p:sp>
        <p:nvSpPr>
          <p:cNvPr id="2" name="AutoShape 2"/>
          <p:cNvSpPr/>
          <p:nvPr/>
        </p:nvSpPr>
        <p:spPr>
          <a:xfrm>
            <a:off x="7366147" y="0"/>
            <a:ext cx="9525" cy="10287000"/>
          </a:xfrm>
          <a:prstGeom prst="rect">
            <a:avLst/>
          </a:prstGeom>
          <a:solidFill>
            <a:srgbClr val="FFFFFF"/>
          </a:solidFill>
        </p:spPr>
      </p:sp>
      <p:sp>
        <p:nvSpPr>
          <p:cNvPr id="3" name="Freeform 3"/>
          <p:cNvSpPr/>
          <p:nvPr/>
        </p:nvSpPr>
        <p:spPr>
          <a:xfrm>
            <a:off x="0" y="1177290"/>
            <a:ext cx="18288000" cy="7932420"/>
          </a:xfrm>
          <a:custGeom>
            <a:avLst/>
            <a:gdLst/>
            <a:ahLst/>
            <a:cxnLst/>
            <a:rect l="l" t="t" r="r" b="b"/>
            <a:pathLst>
              <a:path w="18288000" h="7932420">
                <a:moveTo>
                  <a:pt x="0" y="0"/>
                </a:moveTo>
                <a:lnTo>
                  <a:pt x="18288000" y="0"/>
                </a:lnTo>
                <a:lnTo>
                  <a:pt x="18288000" y="7932420"/>
                </a:lnTo>
                <a:lnTo>
                  <a:pt x="0" y="7932420"/>
                </a:lnTo>
                <a:lnTo>
                  <a:pt x="0" y="0"/>
                </a:lnTo>
                <a:close/>
              </a:path>
            </a:pathLst>
          </a:custGeom>
          <a:blipFill>
            <a:blip r:embed="rId2"/>
            <a:stretch>
              <a:fillRect/>
            </a:stretch>
          </a:blipFill>
        </p:spPr>
      </p:sp>
      <p:sp>
        <p:nvSpPr>
          <p:cNvPr id="4" name="TextBox 4"/>
          <p:cNvSpPr txBox="1"/>
          <p:nvPr/>
        </p:nvSpPr>
        <p:spPr>
          <a:xfrm>
            <a:off x="0" y="0"/>
            <a:ext cx="18288000" cy="1028700"/>
          </a:xfrm>
          <a:prstGeom prst="rect">
            <a:avLst/>
          </a:prstGeom>
        </p:spPr>
        <p:txBody>
          <a:bodyPr lIns="0" tIns="0" rIns="0" bIns="0" rtlCol="0" anchor="t">
            <a:spAutoFit/>
          </a:bodyPr>
          <a:lstStyle/>
          <a:p>
            <a:pPr marL="0" lvl="0" indent="0" algn="l">
              <a:lnSpc>
                <a:spcPts val="8160"/>
              </a:lnSpc>
              <a:spcBef>
                <a:spcPct val="0"/>
              </a:spcBef>
            </a:pPr>
            <a:r>
              <a:rPr lang="en-US" sz="6800" b="1" spc="-204">
                <a:solidFill>
                  <a:srgbClr val="000000"/>
                </a:solidFill>
                <a:latin typeface="Fraunces Bold"/>
                <a:ea typeface="Fraunces Bold"/>
                <a:cs typeface="Fraunces Bold"/>
                <a:sym typeface="Fraunces Bold"/>
              </a:rPr>
              <a:t>Bảng đánh giá của mỗi thành viên đã đóp góp </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71999" y="271999"/>
            <a:ext cx="7908899" cy="9743002"/>
            <a:chOff x="0" y="0"/>
            <a:chExt cx="812800" cy="1001291"/>
          </a:xfrm>
        </p:grpSpPr>
        <p:sp>
          <p:nvSpPr>
            <p:cNvPr id="3" name="Freeform 3"/>
            <p:cNvSpPr/>
            <p:nvPr/>
          </p:nvSpPr>
          <p:spPr>
            <a:xfrm>
              <a:off x="0" y="0"/>
              <a:ext cx="812800" cy="1001291"/>
            </a:xfrm>
            <a:custGeom>
              <a:avLst/>
              <a:gdLst/>
              <a:ahLst/>
              <a:cxnLst/>
              <a:rect l="l" t="t" r="r" b="b"/>
              <a:pathLst>
                <a:path w="812800" h="1001291">
                  <a:moveTo>
                    <a:pt x="0" y="0"/>
                  </a:moveTo>
                  <a:lnTo>
                    <a:pt x="812800" y="0"/>
                  </a:lnTo>
                  <a:lnTo>
                    <a:pt x="812800" y="1001291"/>
                  </a:lnTo>
                  <a:lnTo>
                    <a:pt x="0" y="1001291"/>
                  </a:lnTo>
                  <a:close/>
                </a:path>
              </a:pathLst>
            </a:custGeom>
            <a:blipFill>
              <a:blip r:embed="rId2"/>
              <a:stretch>
                <a:fillRect t="-10919" b="-10919"/>
              </a:stretch>
            </a:blipFill>
          </p:spPr>
        </p:sp>
      </p:grpSp>
      <p:grpSp>
        <p:nvGrpSpPr>
          <p:cNvPr id="4" name="Group 4"/>
          <p:cNvGrpSpPr/>
          <p:nvPr/>
        </p:nvGrpSpPr>
        <p:grpSpPr>
          <a:xfrm>
            <a:off x="9256123" y="2375023"/>
            <a:ext cx="8384422" cy="5275698"/>
            <a:chOff x="0" y="0"/>
            <a:chExt cx="11179230" cy="7034264"/>
          </a:xfrm>
        </p:grpSpPr>
        <p:sp>
          <p:nvSpPr>
            <p:cNvPr id="5" name="TextBox 5"/>
            <p:cNvSpPr txBox="1"/>
            <p:nvPr/>
          </p:nvSpPr>
          <p:spPr>
            <a:xfrm>
              <a:off x="161667" y="0"/>
              <a:ext cx="10356836" cy="5486400"/>
            </a:xfrm>
            <a:prstGeom prst="rect">
              <a:avLst/>
            </a:prstGeom>
          </p:spPr>
          <p:txBody>
            <a:bodyPr lIns="0" tIns="0" rIns="0" bIns="0" rtlCol="0" anchor="t">
              <a:spAutoFit/>
            </a:bodyPr>
            <a:lstStyle/>
            <a:p>
              <a:pPr marL="0" lvl="0" indent="0" algn="l">
                <a:lnSpc>
                  <a:spcPts val="10800"/>
                </a:lnSpc>
              </a:pPr>
              <a:r>
                <a:rPr lang="en-US" sz="9000" b="1" spc="-270">
                  <a:solidFill>
                    <a:srgbClr val="141414"/>
                  </a:solidFill>
                  <a:latin typeface="Fraunces Bold"/>
                  <a:ea typeface="Fraunces Bold"/>
                  <a:cs typeface="Fraunces Bold"/>
                  <a:sym typeface="Fraunces Bold"/>
                </a:rPr>
                <a:t>Cảm ơn quý thầy và quý cô!</a:t>
              </a:r>
            </a:p>
          </p:txBody>
        </p:sp>
        <p:sp>
          <p:nvSpPr>
            <p:cNvPr id="6" name="TextBox 6"/>
            <p:cNvSpPr txBox="1"/>
            <p:nvPr/>
          </p:nvSpPr>
          <p:spPr>
            <a:xfrm>
              <a:off x="161667" y="6396089"/>
              <a:ext cx="10356836" cy="638175"/>
            </a:xfrm>
            <a:prstGeom prst="rect">
              <a:avLst/>
            </a:prstGeom>
          </p:spPr>
          <p:txBody>
            <a:bodyPr lIns="0" tIns="0" rIns="0" bIns="0" rtlCol="0" anchor="t">
              <a:spAutoFit/>
            </a:bodyPr>
            <a:lstStyle/>
            <a:p>
              <a:pPr marL="0" lvl="0" indent="0" algn="l">
                <a:lnSpc>
                  <a:spcPts val="3900"/>
                </a:lnSpc>
              </a:pPr>
              <a:r>
                <a:rPr lang="en-US" sz="3000" b="1" spc="-89">
                  <a:solidFill>
                    <a:srgbClr val="141414"/>
                  </a:solidFill>
                  <a:latin typeface="Fraunces Bold"/>
                  <a:ea typeface="Fraunces Bold"/>
                  <a:cs typeface="Fraunces Bold"/>
                  <a:sym typeface="Fraunces Bold"/>
                </a:rPr>
                <a:t>chút thầy cô có 1 ngày làm việc suông sẻ</a:t>
              </a:r>
            </a:p>
          </p:txBody>
        </p:sp>
        <p:sp>
          <p:nvSpPr>
            <p:cNvPr id="7" name="AutoShape 7"/>
            <p:cNvSpPr/>
            <p:nvPr/>
          </p:nvSpPr>
          <p:spPr>
            <a:xfrm>
              <a:off x="0" y="5907453"/>
              <a:ext cx="11179230" cy="0"/>
            </a:xfrm>
            <a:prstGeom prst="line">
              <a:avLst/>
            </a:prstGeom>
            <a:ln w="139700" cap="flat">
              <a:solidFill>
                <a:srgbClr val="141414"/>
              </a:solidFill>
              <a:prstDash val="solid"/>
              <a:headEnd type="none" w="sm" len="sm"/>
              <a:tailEnd type="none" w="sm" len="sm"/>
            </a:ln>
          </p:spPr>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2E6"/>
        </a:solidFill>
        <a:effectLst/>
      </p:bgPr>
    </p:bg>
    <p:spTree>
      <p:nvGrpSpPr>
        <p:cNvPr id="1" name=""/>
        <p:cNvGrpSpPr/>
        <p:nvPr/>
      </p:nvGrpSpPr>
      <p:grpSpPr>
        <a:xfrm>
          <a:off x="0" y="0"/>
          <a:ext cx="0" cy="0"/>
          <a:chOff x="0" y="0"/>
          <a:chExt cx="0" cy="0"/>
        </a:xfrm>
      </p:grpSpPr>
      <p:sp>
        <p:nvSpPr>
          <p:cNvPr id="2" name="Freeform 2"/>
          <p:cNvSpPr/>
          <p:nvPr/>
        </p:nvSpPr>
        <p:spPr>
          <a:xfrm>
            <a:off x="0" y="1603700"/>
            <a:ext cx="18288000" cy="5996946"/>
          </a:xfrm>
          <a:custGeom>
            <a:avLst/>
            <a:gdLst/>
            <a:ahLst/>
            <a:cxnLst/>
            <a:rect l="l" t="t" r="r" b="b"/>
            <a:pathLst>
              <a:path w="18288000" h="5996946">
                <a:moveTo>
                  <a:pt x="0" y="0"/>
                </a:moveTo>
                <a:lnTo>
                  <a:pt x="18288000" y="0"/>
                </a:lnTo>
                <a:lnTo>
                  <a:pt x="18288000" y="5996945"/>
                </a:lnTo>
                <a:lnTo>
                  <a:pt x="0" y="5996945"/>
                </a:lnTo>
                <a:lnTo>
                  <a:pt x="0" y="0"/>
                </a:lnTo>
                <a:close/>
              </a:path>
            </a:pathLst>
          </a:custGeom>
          <a:blipFill>
            <a:blip r:embed="rId2"/>
            <a:stretch>
              <a:fillRect l="-2889" r="-2889"/>
            </a:stretch>
          </a:blipFill>
        </p:spPr>
      </p:sp>
      <p:grpSp>
        <p:nvGrpSpPr>
          <p:cNvPr id="3" name="Group 3"/>
          <p:cNvGrpSpPr/>
          <p:nvPr/>
        </p:nvGrpSpPr>
        <p:grpSpPr>
          <a:xfrm>
            <a:off x="0" y="8898047"/>
            <a:ext cx="18288000" cy="1569033"/>
            <a:chOff x="0" y="0"/>
            <a:chExt cx="24384000" cy="2092044"/>
          </a:xfrm>
        </p:grpSpPr>
        <p:sp>
          <p:nvSpPr>
            <p:cNvPr id="4" name="Freeform 4"/>
            <p:cNvSpPr/>
            <p:nvPr/>
          </p:nvSpPr>
          <p:spPr>
            <a:xfrm>
              <a:off x="0" y="0"/>
              <a:ext cx="9753600" cy="2092044"/>
            </a:xfrm>
            <a:custGeom>
              <a:avLst/>
              <a:gdLst/>
              <a:ahLst/>
              <a:cxnLst/>
              <a:rect l="l" t="t" r="r" b="b"/>
              <a:pathLst>
                <a:path w="9753600" h="2092044">
                  <a:moveTo>
                    <a:pt x="0" y="0"/>
                  </a:moveTo>
                  <a:lnTo>
                    <a:pt x="9753600" y="0"/>
                  </a:lnTo>
                  <a:lnTo>
                    <a:pt x="9753600" y="2092044"/>
                  </a:lnTo>
                  <a:lnTo>
                    <a:pt x="0" y="20920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8096720" y="0"/>
              <a:ext cx="9753600" cy="2092044"/>
            </a:xfrm>
            <a:custGeom>
              <a:avLst/>
              <a:gdLst/>
              <a:ahLst/>
              <a:cxnLst/>
              <a:rect l="l" t="t" r="r" b="b"/>
              <a:pathLst>
                <a:path w="9753600" h="2092044">
                  <a:moveTo>
                    <a:pt x="0" y="0"/>
                  </a:moveTo>
                  <a:lnTo>
                    <a:pt x="9753600" y="0"/>
                  </a:lnTo>
                  <a:lnTo>
                    <a:pt x="9753600" y="2092044"/>
                  </a:lnTo>
                  <a:lnTo>
                    <a:pt x="0" y="20920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4630400" y="0"/>
              <a:ext cx="9753600" cy="2092044"/>
            </a:xfrm>
            <a:custGeom>
              <a:avLst/>
              <a:gdLst/>
              <a:ahLst/>
              <a:cxnLst/>
              <a:rect l="l" t="t" r="r" b="b"/>
              <a:pathLst>
                <a:path w="9753600" h="2092044">
                  <a:moveTo>
                    <a:pt x="0" y="0"/>
                  </a:moveTo>
                  <a:lnTo>
                    <a:pt x="9753600" y="0"/>
                  </a:lnTo>
                  <a:lnTo>
                    <a:pt x="9753600" y="2092044"/>
                  </a:lnTo>
                  <a:lnTo>
                    <a:pt x="0" y="20920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sp>
        <p:nvSpPr>
          <p:cNvPr id="7" name="Freeform 7"/>
          <p:cNvSpPr/>
          <p:nvPr/>
        </p:nvSpPr>
        <p:spPr>
          <a:xfrm>
            <a:off x="13757343" y="-225100"/>
            <a:ext cx="3501957" cy="2057400"/>
          </a:xfrm>
          <a:custGeom>
            <a:avLst/>
            <a:gdLst/>
            <a:ahLst/>
            <a:cxnLst/>
            <a:rect l="l" t="t" r="r" b="b"/>
            <a:pathLst>
              <a:path w="3501957" h="2057400">
                <a:moveTo>
                  <a:pt x="0" y="0"/>
                </a:moveTo>
                <a:lnTo>
                  <a:pt x="3501957" y="0"/>
                </a:lnTo>
                <a:lnTo>
                  <a:pt x="3501957"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420929" y="8269111"/>
            <a:ext cx="16995941" cy="1257871"/>
          </a:xfrm>
          <a:custGeom>
            <a:avLst/>
            <a:gdLst/>
            <a:ahLst/>
            <a:cxnLst/>
            <a:rect l="l" t="t" r="r" b="b"/>
            <a:pathLst>
              <a:path w="16995941" h="1257871">
                <a:moveTo>
                  <a:pt x="0" y="0"/>
                </a:moveTo>
                <a:lnTo>
                  <a:pt x="16995941" y="0"/>
                </a:lnTo>
                <a:lnTo>
                  <a:pt x="16995941" y="1257872"/>
                </a:lnTo>
                <a:lnTo>
                  <a:pt x="0" y="1257872"/>
                </a:lnTo>
                <a:lnTo>
                  <a:pt x="0" y="0"/>
                </a:lnTo>
                <a:close/>
              </a:path>
            </a:pathLst>
          </a:custGeom>
          <a:blipFill>
            <a:blip r:embed="rId7">
              <a:alphaModFix amt="54000"/>
            </a:blip>
            <a:stretch>
              <a:fillRect t="-2357" b="-2357"/>
            </a:stretch>
          </a:blipFill>
        </p:spPr>
      </p:sp>
      <p:sp>
        <p:nvSpPr>
          <p:cNvPr id="9" name="TextBox 9"/>
          <p:cNvSpPr txBox="1"/>
          <p:nvPr/>
        </p:nvSpPr>
        <p:spPr>
          <a:xfrm>
            <a:off x="0" y="241625"/>
            <a:ext cx="14191173" cy="1123950"/>
          </a:xfrm>
          <a:prstGeom prst="rect">
            <a:avLst/>
          </a:prstGeom>
        </p:spPr>
        <p:txBody>
          <a:bodyPr lIns="0" tIns="0" rIns="0" bIns="0" rtlCol="0" anchor="t">
            <a:spAutoFit/>
          </a:bodyPr>
          <a:lstStyle/>
          <a:p>
            <a:pPr marL="0" lvl="0" indent="0" algn="ctr">
              <a:lnSpc>
                <a:spcPts val="4440"/>
              </a:lnSpc>
              <a:spcBef>
                <a:spcPct val="0"/>
              </a:spcBef>
            </a:pPr>
            <a:r>
              <a:rPr lang="en-US" sz="3700" b="1" spc="-111">
                <a:solidFill>
                  <a:srgbClr val="141414"/>
                </a:solidFill>
                <a:latin typeface="Fraunces Bold"/>
                <a:ea typeface="Fraunces Bold"/>
                <a:cs typeface="Fraunces Bold"/>
                <a:sym typeface="Fraunces Bold"/>
              </a:rPr>
              <a:t>Bảng khach_hang gồm 9 trường: MaKH, TenKH, GioiTinh, NgaySinh, SĐT, Email, DiaChi, Matkhau, NgayDangKy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2E6"/>
        </a:solidFill>
        <a:effectLst/>
      </p:bgPr>
    </p:bg>
    <p:spTree>
      <p:nvGrpSpPr>
        <p:cNvPr id="1" name=""/>
        <p:cNvGrpSpPr/>
        <p:nvPr/>
      </p:nvGrpSpPr>
      <p:grpSpPr>
        <a:xfrm>
          <a:off x="0" y="0"/>
          <a:ext cx="0" cy="0"/>
          <a:chOff x="0" y="0"/>
          <a:chExt cx="0" cy="0"/>
        </a:xfrm>
      </p:grpSpPr>
      <p:sp>
        <p:nvSpPr>
          <p:cNvPr id="2" name="TextBox 2"/>
          <p:cNvSpPr txBox="1"/>
          <p:nvPr/>
        </p:nvSpPr>
        <p:spPr>
          <a:xfrm>
            <a:off x="3522821" y="591185"/>
            <a:ext cx="11242358" cy="951230"/>
          </a:xfrm>
          <a:prstGeom prst="rect">
            <a:avLst/>
          </a:prstGeom>
        </p:spPr>
        <p:txBody>
          <a:bodyPr lIns="0" tIns="0" rIns="0" bIns="0" rtlCol="0" anchor="t">
            <a:spAutoFit/>
          </a:bodyPr>
          <a:lstStyle/>
          <a:p>
            <a:pPr algn="ctr">
              <a:lnSpc>
                <a:spcPts val="3699"/>
              </a:lnSpc>
              <a:spcBef>
                <a:spcPct val="0"/>
              </a:spcBef>
            </a:pPr>
            <a:r>
              <a:rPr lang="en-US" sz="3699" b="1" spc="-110">
                <a:solidFill>
                  <a:srgbClr val="000000"/>
                </a:solidFill>
                <a:latin typeface="Fraunces Bold"/>
                <a:ea typeface="Fraunces Bold"/>
                <a:cs typeface="Fraunces Bold"/>
                <a:sym typeface="Fraunces Bold"/>
              </a:rPr>
              <a:t>Bảng don_hang gồm 5 trường: MaDH, MaKH, NgayDat, TongTien, TrangThai:</a:t>
            </a:r>
          </a:p>
        </p:txBody>
      </p:sp>
      <p:sp>
        <p:nvSpPr>
          <p:cNvPr id="3" name="Freeform 3"/>
          <p:cNvSpPr/>
          <p:nvPr/>
        </p:nvSpPr>
        <p:spPr>
          <a:xfrm>
            <a:off x="5830100" y="5648702"/>
            <a:ext cx="4376288" cy="4782828"/>
          </a:xfrm>
          <a:custGeom>
            <a:avLst/>
            <a:gdLst/>
            <a:ahLst/>
            <a:cxnLst/>
            <a:rect l="l" t="t" r="r" b="b"/>
            <a:pathLst>
              <a:path w="4376288" h="4782828">
                <a:moveTo>
                  <a:pt x="0" y="0"/>
                </a:moveTo>
                <a:lnTo>
                  <a:pt x="4376288" y="0"/>
                </a:lnTo>
                <a:lnTo>
                  <a:pt x="4376288" y="4782828"/>
                </a:lnTo>
                <a:lnTo>
                  <a:pt x="0" y="4782828"/>
                </a:lnTo>
                <a:lnTo>
                  <a:pt x="0" y="0"/>
                </a:lnTo>
                <a:close/>
              </a:path>
            </a:pathLst>
          </a:custGeom>
          <a:blipFill>
            <a:blip r:embed="rId2"/>
            <a:stretch>
              <a:fillRect/>
            </a:stretch>
          </a:blipFill>
        </p:spPr>
      </p:sp>
      <p:sp>
        <p:nvSpPr>
          <p:cNvPr id="4" name="Freeform 4"/>
          <p:cNvSpPr/>
          <p:nvPr/>
        </p:nvSpPr>
        <p:spPr>
          <a:xfrm>
            <a:off x="10597058" y="5801102"/>
            <a:ext cx="4376288" cy="4782828"/>
          </a:xfrm>
          <a:custGeom>
            <a:avLst/>
            <a:gdLst/>
            <a:ahLst/>
            <a:cxnLst/>
            <a:rect l="l" t="t" r="r" b="b"/>
            <a:pathLst>
              <a:path w="4376288" h="4782828">
                <a:moveTo>
                  <a:pt x="0" y="0"/>
                </a:moveTo>
                <a:lnTo>
                  <a:pt x="4376288" y="0"/>
                </a:lnTo>
                <a:lnTo>
                  <a:pt x="4376288" y="4782828"/>
                </a:lnTo>
                <a:lnTo>
                  <a:pt x="0" y="4782828"/>
                </a:lnTo>
                <a:lnTo>
                  <a:pt x="0" y="0"/>
                </a:lnTo>
                <a:close/>
              </a:path>
            </a:pathLst>
          </a:custGeom>
          <a:blipFill>
            <a:blip r:embed="rId2"/>
            <a:stretch>
              <a:fillRect/>
            </a:stretch>
          </a:blipFill>
        </p:spPr>
      </p:sp>
      <p:sp>
        <p:nvSpPr>
          <p:cNvPr id="5" name="Freeform 5"/>
          <p:cNvSpPr/>
          <p:nvPr/>
        </p:nvSpPr>
        <p:spPr>
          <a:xfrm>
            <a:off x="12235121" y="6066609"/>
            <a:ext cx="4376288" cy="4782828"/>
          </a:xfrm>
          <a:custGeom>
            <a:avLst/>
            <a:gdLst/>
            <a:ahLst/>
            <a:cxnLst/>
            <a:rect l="l" t="t" r="r" b="b"/>
            <a:pathLst>
              <a:path w="4376288" h="4782828">
                <a:moveTo>
                  <a:pt x="0" y="0"/>
                </a:moveTo>
                <a:lnTo>
                  <a:pt x="4376288" y="0"/>
                </a:lnTo>
                <a:lnTo>
                  <a:pt x="4376288" y="4782828"/>
                </a:lnTo>
                <a:lnTo>
                  <a:pt x="0" y="4782828"/>
                </a:lnTo>
                <a:lnTo>
                  <a:pt x="0" y="0"/>
                </a:lnTo>
                <a:close/>
              </a:path>
            </a:pathLst>
          </a:custGeom>
          <a:blipFill>
            <a:blip r:embed="rId2"/>
            <a:stretch>
              <a:fillRect/>
            </a:stretch>
          </a:blipFill>
        </p:spPr>
      </p:sp>
      <p:sp>
        <p:nvSpPr>
          <p:cNvPr id="6" name="Freeform 6"/>
          <p:cNvSpPr/>
          <p:nvPr/>
        </p:nvSpPr>
        <p:spPr>
          <a:xfrm>
            <a:off x="14340303" y="5648702"/>
            <a:ext cx="4376288" cy="4782828"/>
          </a:xfrm>
          <a:custGeom>
            <a:avLst/>
            <a:gdLst/>
            <a:ahLst/>
            <a:cxnLst/>
            <a:rect l="l" t="t" r="r" b="b"/>
            <a:pathLst>
              <a:path w="4376288" h="4782828">
                <a:moveTo>
                  <a:pt x="0" y="0"/>
                </a:moveTo>
                <a:lnTo>
                  <a:pt x="4376288" y="0"/>
                </a:lnTo>
                <a:lnTo>
                  <a:pt x="4376288" y="4782828"/>
                </a:lnTo>
                <a:lnTo>
                  <a:pt x="0" y="4782828"/>
                </a:lnTo>
                <a:lnTo>
                  <a:pt x="0" y="0"/>
                </a:lnTo>
                <a:close/>
              </a:path>
            </a:pathLst>
          </a:custGeom>
          <a:blipFill>
            <a:blip r:embed="rId2"/>
            <a:stretch>
              <a:fillRect/>
            </a:stretch>
          </a:blipFill>
        </p:spPr>
      </p:sp>
      <p:sp>
        <p:nvSpPr>
          <p:cNvPr id="7" name="Freeform 7"/>
          <p:cNvSpPr/>
          <p:nvPr/>
        </p:nvSpPr>
        <p:spPr>
          <a:xfrm>
            <a:off x="9163915" y="5143500"/>
            <a:ext cx="4376288" cy="4782828"/>
          </a:xfrm>
          <a:custGeom>
            <a:avLst/>
            <a:gdLst/>
            <a:ahLst/>
            <a:cxnLst/>
            <a:rect l="l" t="t" r="r" b="b"/>
            <a:pathLst>
              <a:path w="4376288" h="4782828">
                <a:moveTo>
                  <a:pt x="0" y="0"/>
                </a:moveTo>
                <a:lnTo>
                  <a:pt x="4376288" y="0"/>
                </a:lnTo>
                <a:lnTo>
                  <a:pt x="4376288" y="4782828"/>
                </a:lnTo>
                <a:lnTo>
                  <a:pt x="0" y="4782828"/>
                </a:lnTo>
                <a:lnTo>
                  <a:pt x="0" y="0"/>
                </a:lnTo>
                <a:close/>
              </a:path>
            </a:pathLst>
          </a:custGeom>
          <a:blipFill>
            <a:blip r:embed="rId2"/>
            <a:stretch>
              <a:fillRect/>
            </a:stretch>
          </a:blipFill>
        </p:spPr>
      </p:sp>
      <p:sp>
        <p:nvSpPr>
          <p:cNvPr id="8" name="Freeform 8"/>
          <p:cNvSpPr/>
          <p:nvPr/>
        </p:nvSpPr>
        <p:spPr>
          <a:xfrm>
            <a:off x="6823371" y="1694815"/>
            <a:ext cx="4376288" cy="4782828"/>
          </a:xfrm>
          <a:custGeom>
            <a:avLst/>
            <a:gdLst/>
            <a:ahLst/>
            <a:cxnLst/>
            <a:rect l="l" t="t" r="r" b="b"/>
            <a:pathLst>
              <a:path w="4376288" h="4782828">
                <a:moveTo>
                  <a:pt x="0" y="0"/>
                </a:moveTo>
                <a:lnTo>
                  <a:pt x="4376288" y="0"/>
                </a:lnTo>
                <a:lnTo>
                  <a:pt x="4376288" y="4782828"/>
                </a:lnTo>
                <a:lnTo>
                  <a:pt x="0" y="4782828"/>
                </a:lnTo>
                <a:lnTo>
                  <a:pt x="0" y="0"/>
                </a:lnTo>
                <a:close/>
              </a:path>
            </a:pathLst>
          </a:custGeom>
          <a:blipFill>
            <a:blip r:embed="rId2"/>
            <a:stretch>
              <a:fillRect/>
            </a:stretch>
          </a:blipFill>
        </p:spPr>
      </p:sp>
      <p:sp>
        <p:nvSpPr>
          <p:cNvPr id="9" name="Freeform 9"/>
          <p:cNvSpPr/>
          <p:nvPr/>
        </p:nvSpPr>
        <p:spPr>
          <a:xfrm>
            <a:off x="8731054" y="2032466"/>
            <a:ext cx="4376288" cy="4782828"/>
          </a:xfrm>
          <a:custGeom>
            <a:avLst/>
            <a:gdLst/>
            <a:ahLst/>
            <a:cxnLst/>
            <a:rect l="l" t="t" r="r" b="b"/>
            <a:pathLst>
              <a:path w="4376288" h="4782828">
                <a:moveTo>
                  <a:pt x="0" y="0"/>
                </a:moveTo>
                <a:lnTo>
                  <a:pt x="4376288" y="0"/>
                </a:lnTo>
                <a:lnTo>
                  <a:pt x="4376288" y="4782828"/>
                </a:lnTo>
                <a:lnTo>
                  <a:pt x="0" y="4782828"/>
                </a:lnTo>
                <a:lnTo>
                  <a:pt x="0" y="0"/>
                </a:lnTo>
                <a:close/>
              </a:path>
            </a:pathLst>
          </a:custGeom>
          <a:blipFill>
            <a:blip r:embed="rId2"/>
            <a:stretch>
              <a:fillRect/>
            </a:stretch>
          </a:blipFill>
        </p:spPr>
      </p:sp>
      <p:sp>
        <p:nvSpPr>
          <p:cNvPr id="10" name="Freeform 10"/>
          <p:cNvSpPr/>
          <p:nvPr/>
        </p:nvSpPr>
        <p:spPr>
          <a:xfrm>
            <a:off x="10919198" y="1148720"/>
            <a:ext cx="4376288" cy="4782828"/>
          </a:xfrm>
          <a:custGeom>
            <a:avLst/>
            <a:gdLst/>
            <a:ahLst/>
            <a:cxnLst/>
            <a:rect l="l" t="t" r="r" b="b"/>
            <a:pathLst>
              <a:path w="4376288" h="4782828">
                <a:moveTo>
                  <a:pt x="0" y="0"/>
                </a:moveTo>
                <a:lnTo>
                  <a:pt x="4376288" y="0"/>
                </a:lnTo>
                <a:lnTo>
                  <a:pt x="4376288" y="4782829"/>
                </a:lnTo>
                <a:lnTo>
                  <a:pt x="0" y="4782829"/>
                </a:lnTo>
                <a:lnTo>
                  <a:pt x="0" y="0"/>
                </a:lnTo>
                <a:close/>
              </a:path>
            </a:pathLst>
          </a:custGeom>
          <a:blipFill>
            <a:blip r:embed="rId2"/>
            <a:stretch>
              <a:fillRect/>
            </a:stretch>
          </a:blipFill>
        </p:spPr>
      </p:sp>
      <p:sp>
        <p:nvSpPr>
          <p:cNvPr id="11" name="Freeform 11"/>
          <p:cNvSpPr/>
          <p:nvPr/>
        </p:nvSpPr>
        <p:spPr>
          <a:xfrm>
            <a:off x="12785202" y="1694815"/>
            <a:ext cx="4376288" cy="4782828"/>
          </a:xfrm>
          <a:custGeom>
            <a:avLst/>
            <a:gdLst/>
            <a:ahLst/>
            <a:cxnLst/>
            <a:rect l="l" t="t" r="r" b="b"/>
            <a:pathLst>
              <a:path w="4376288" h="4782828">
                <a:moveTo>
                  <a:pt x="0" y="0"/>
                </a:moveTo>
                <a:lnTo>
                  <a:pt x="4376288" y="0"/>
                </a:lnTo>
                <a:lnTo>
                  <a:pt x="4376288" y="4782828"/>
                </a:lnTo>
                <a:lnTo>
                  <a:pt x="0" y="4782828"/>
                </a:lnTo>
                <a:lnTo>
                  <a:pt x="0" y="0"/>
                </a:lnTo>
                <a:close/>
              </a:path>
            </a:pathLst>
          </a:custGeom>
          <a:blipFill>
            <a:blip r:embed="rId2"/>
            <a:stretch>
              <a:fillRect/>
            </a:stretch>
          </a:blipFill>
        </p:spPr>
      </p:sp>
      <p:sp>
        <p:nvSpPr>
          <p:cNvPr id="12" name="Freeform 12"/>
          <p:cNvSpPr/>
          <p:nvPr/>
        </p:nvSpPr>
        <p:spPr>
          <a:xfrm>
            <a:off x="14423265" y="1495598"/>
            <a:ext cx="4376288" cy="4782828"/>
          </a:xfrm>
          <a:custGeom>
            <a:avLst/>
            <a:gdLst/>
            <a:ahLst/>
            <a:cxnLst/>
            <a:rect l="l" t="t" r="r" b="b"/>
            <a:pathLst>
              <a:path w="4376288" h="4782828">
                <a:moveTo>
                  <a:pt x="0" y="0"/>
                </a:moveTo>
                <a:lnTo>
                  <a:pt x="4376288" y="0"/>
                </a:lnTo>
                <a:lnTo>
                  <a:pt x="4376288" y="4782828"/>
                </a:lnTo>
                <a:lnTo>
                  <a:pt x="0" y="4782828"/>
                </a:lnTo>
                <a:lnTo>
                  <a:pt x="0" y="0"/>
                </a:lnTo>
                <a:close/>
              </a:path>
            </a:pathLst>
          </a:custGeom>
          <a:blipFill>
            <a:blip r:embed="rId2"/>
            <a:stretch>
              <a:fillRect/>
            </a:stretch>
          </a:blipFill>
        </p:spPr>
      </p:sp>
      <p:sp>
        <p:nvSpPr>
          <p:cNvPr id="13" name="Freeform 13"/>
          <p:cNvSpPr/>
          <p:nvPr/>
        </p:nvSpPr>
        <p:spPr>
          <a:xfrm>
            <a:off x="2958670" y="5648702"/>
            <a:ext cx="4376288" cy="4782828"/>
          </a:xfrm>
          <a:custGeom>
            <a:avLst/>
            <a:gdLst/>
            <a:ahLst/>
            <a:cxnLst/>
            <a:rect l="l" t="t" r="r" b="b"/>
            <a:pathLst>
              <a:path w="4376288" h="4782828">
                <a:moveTo>
                  <a:pt x="0" y="0"/>
                </a:moveTo>
                <a:lnTo>
                  <a:pt x="4376288" y="0"/>
                </a:lnTo>
                <a:lnTo>
                  <a:pt x="4376288" y="4782828"/>
                </a:lnTo>
                <a:lnTo>
                  <a:pt x="0" y="4782828"/>
                </a:lnTo>
                <a:lnTo>
                  <a:pt x="0" y="0"/>
                </a:lnTo>
                <a:close/>
              </a:path>
            </a:pathLst>
          </a:custGeom>
          <a:blipFill>
            <a:blip r:embed="rId2"/>
            <a:stretch>
              <a:fillRect/>
            </a:stretch>
          </a:blipFill>
        </p:spPr>
      </p:sp>
      <p:sp>
        <p:nvSpPr>
          <p:cNvPr id="14" name="Freeform 14"/>
          <p:cNvSpPr/>
          <p:nvPr/>
        </p:nvSpPr>
        <p:spPr>
          <a:xfrm>
            <a:off x="4416152" y="5504172"/>
            <a:ext cx="4376288" cy="4782828"/>
          </a:xfrm>
          <a:custGeom>
            <a:avLst/>
            <a:gdLst/>
            <a:ahLst/>
            <a:cxnLst/>
            <a:rect l="l" t="t" r="r" b="b"/>
            <a:pathLst>
              <a:path w="4376288" h="4782828">
                <a:moveTo>
                  <a:pt x="0" y="0"/>
                </a:moveTo>
                <a:lnTo>
                  <a:pt x="4376288" y="0"/>
                </a:lnTo>
                <a:lnTo>
                  <a:pt x="4376288" y="4782828"/>
                </a:lnTo>
                <a:lnTo>
                  <a:pt x="0" y="4782828"/>
                </a:lnTo>
                <a:lnTo>
                  <a:pt x="0" y="0"/>
                </a:lnTo>
                <a:close/>
              </a:path>
            </a:pathLst>
          </a:custGeom>
          <a:blipFill>
            <a:blip r:embed="rId2"/>
            <a:stretch>
              <a:fillRect/>
            </a:stretch>
          </a:blipFill>
        </p:spPr>
      </p:sp>
      <p:sp>
        <p:nvSpPr>
          <p:cNvPr id="15" name="Freeform 15"/>
          <p:cNvSpPr/>
          <p:nvPr/>
        </p:nvSpPr>
        <p:spPr>
          <a:xfrm>
            <a:off x="7706433" y="5283371"/>
            <a:ext cx="4376288" cy="4782828"/>
          </a:xfrm>
          <a:custGeom>
            <a:avLst/>
            <a:gdLst/>
            <a:ahLst/>
            <a:cxnLst/>
            <a:rect l="l" t="t" r="r" b="b"/>
            <a:pathLst>
              <a:path w="4376288" h="4782828">
                <a:moveTo>
                  <a:pt x="0" y="0"/>
                </a:moveTo>
                <a:lnTo>
                  <a:pt x="4376288" y="0"/>
                </a:lnTo>
                <a:lnTo>
                  <a:pt x="4376288" y="4782828"/>
                </a:lnTo>
                <a:lnTo>
                  <a:pt x="0" y="4782828"/>
                </a:lnTo>
                <a:lnTo>
                  <a:pt x="0" y="0"/>
                </a:lnTo>
                <a:close/>
              </a:path>
            </a:pathLst>
          </a:custGeom>
          <a:blipFill>
            <a:blip r:embed="rId2"/>
            <a:stretch>
              <a:fillRect/>
            </a:stretch>
          </a:blipFill>
        </p:spPr>
      </p:sp>
      <p:sp>
        <p:nvSpPr>
          <p:cNvPr id="16" name="Freeform 16"/>
          <p:cNvSpPr/>
          <p:nvPr/>
        </p:nvSpPr>
        <p:spPr>
          <a:xfrm>
            <a:off x="958512" y="5283371"/>
            <a:ext cx="4376288" cy="4782828"/>
          </a:xfrm>
          <a:custGeom>
            <a:avLst/>
            <a:gdLst/>
            <a:ahLst/>
            <a:cxnLst/>
            <a:rect l="l" t="t" r="r" b="b"/>
            <a:pathLst>
              <a:path w="4376288" h="4782828">
                <a:moveTo>
                  <a:pt x="0" y="0"/>
                </a:moveTo>
                <a:lnTo>
                  <a:pt x="4376288" y="0"/>
                </a:lnTo>
                <a:lnTo>
                  <a:pt x="4376288" y="4782828"/>
                </a:lnTo>
                <a:lnTo>
                  <a:pt x="0" y="4782828"/>
                </a:lnTo>
                <a:lnTo>
                  <a:pt x="0" y="0"/>
                </a:lnTo>
                <a:close/>
              </a:path>
            </a:pathLst>
          </a:custGeom>
          <a:blipFill>
            <a:blip r:embed="rId2"/>
            <a:stretch>
              <a:fillRect/>
            </a:stretch>
          </a:blipFill>
        </p:spPr>
      </p:sp>
      <p:sp>
        <p:nvSpPr>
          <p:cNvPr id="17" name="Freeform 17"/>
          <p:cNvSpPr/>
          <p:nvPr/>
        </p:nvSpPr>
        <p:spPr>
          <a:xfrm>
            <a:off x="1561258" y="5283371"/>
            <a:ext cx="4376288" cy="4782828"/>
          </a:xfrm>
          <a:custGeom>
            <a:avLst/>
            <a:gdLst/>
            <a:ahLst/>
            <a:cxnLst/>
            <a:rect l="l" t="t" r="r" b="b"/>
            <a:pathLst>
              <a:path w="4376288" h="4782828">
                <a:moveTo>
                  <a:pt x="0" y="0"/>
                </a:moveTo>
                <a:lnTo>
                  <a:pt x="4376288" y="0"/>
                </a:lnTo>
                <a:lnTo>
                  <a:pt x="4376288" y="4782828"/>
                </a:lnTo>
                <a:lnTo>
                  <a:pt x="0" y="4782828"/>
                </a:lnTo>
                <a:lnTo>
                  <a:pt x="0" y="0"/>
                </a:lnTo>
                <a:close/>
              </a:path>
            </a:pathLst>
          </a:custGeom>
          <a:blipFill>
            <a:blip r:embed="rId2"/>
            <a:stretch>
              <a:fillRect/>
            </a:stretch>
          </a:blipFill>
        </p:spPr>
      </p:sp>
      <p:sp>
        <p:nvSpPr>
          <p:cNvPr id="18" name="Freeform 18"/>
          <p:cNvSpPr/>
          <p:nvPr/>
        </p:nvSpPr>
        <p:spPr>
          <a:xfrm>
            <a:off x="2958670" y="2207376"/>
            <a:ext cx="4376288" cy="4782828"/>
          </a:xfrm>
          <a:custGeom>
            <a:avLst/>
            <a:gdLst/>
            <a:ahLst/>
            <a:cxnLst/>
            <a:rect l="l" t="t" r="r" b="b"/>
            <a:pathLst>
              <a:path w="4376288" h="4782828">
                <a:moveTo>
                  <a:pt x="0" y="0"/>
                </a:moveTo>
                <a:lnTo>
                  <a:pt x="4376288" y="0"/>
                </a:lnTo>
                <a:lnTo>
                  <a:pt x="4376288" y="4782828"/>
                </a:lnTo>
                <a:lnTo>
                  <a:pt x="0" y="4782828"/>
                </a:lnTo>
                <a:lnTo>
                  <a:pt x="0" y="0"/>
                </a:lnTo>
                <a:close/>
              </a:path>
            </a:pathLst>
          </a:custGeom>
          <a:blipFill>
            <a:blip r:embed="rId2"/>
            <a:stretch>
              <a:fillRect/>
            </a:stretch>
          </a:blipFill>
        </p:spPr>
      </p:sp>
      <p:sp>
        <p:nvSpPr>
          <p:cNvPr id="19" name="Freeform 19"/>
          <p:cNvSpPr/>
          <p:nvPr/>
        </p:nvSpPr>
        <p:spPr>
          <a:xfrm>
            <a:off x="1063287" y="1847215"/>
            <a:ext cx="4376288" cy="4782828"/>
          </a:xfrm>
          <a:custGeom>
            <a:avLst/>
            <a:gdLst/>
            <a:ahLst/>
            <a:cxnLst/>
            <a:rect l="l" t="t" r="r" b="b"/>
            <a:pathLst>
              <a:path w="4376288" h="4782828">
                <a:moveTo>
                  <a:pt x="0" y="0"/>
                </a:moveTo>
                <a:lnTo>
                  <a:pt x="4376288" y="0"/>
                </a:lnTo>
                <a:lnTo>
                  <a:pt x="4376288" y="4782828"/>
                </a:lnTo>
                <a:lnTo>
                  <a:pt x="0" y="4782828"/>
                </a:lnTo>
                <a:lnTo>
                  <a:pt x="0" y="0"/>
                </a:lnTo>
                <a:close/>
              </a:path>
            </a:pathLst>
          </a:custGeom>
          <a:blipFill>
            <a:blip r:embed="rId2"/>
            <a:stretch>
              <a:fillRect/>
            </a:stretch>
          </a:blipFill>
        </p:spPr>
      </p:sp>
      <p:sp>
        <p:nvSpPr>
          <p:cNvPr id="20" name="Freeform 20"/>
          <p:cNvSpPr/>
          <p:nvPr/>
        </p:nvSpPr>
        <p:spPr>
          <a:xfrm>
            <a:off x="-760236" y="1694815"/>
            <a:ext cx="4376288" cy="4782828"/>
          </a:xfrm>
          <a:custGeom>
            <a:avLst/>
            <a:gdLst/>
            <a:ahLst/>
            <a:cxnLst/>
            <a:rect l="l" t="t" r="r" b="b"/>
            <a:pathLst>
              <a:path w="4376288" h="4782828">
                <a:moveTo>
                  <a:pt x="0" y="0"/>
                </a:moveTo>
                <a:lnTo>
                  <a:pt x="4376288" y="0"/>
                </a:lnTo>
                <a:lnTo>
                  <a:pt x="4376288" y="4782828"/>
                </a:lnTo>
                <a:lnTo>
                  <a:pt x="0" y="4782828"/>
                </a:lnTo>
                <a:lnTo>
                  <a:pt x="0" y="0"/>
                </a:lnTo>
                <a:close/>
              </a:path>
            </a:pathLst>
          </a:custGeom>
          <a:blipFill>
            <a:blip r:embed="rId2"/>
            <a:stretch>
              <a:fillRect/>
            </a:stretch>
          </a:blipFill>
        </p:spPr>
      </p:sp>
      <p:sp>
        <p:nvSpPr>
          <p:cNvPr id="21" name="Freeform 21"/>
          <p:cNvSpPr/>
          <p:nvPr/>
        </p:nvSpPr>
        <p:spPr>
          <a:xfrm>
            <a:off x="-455436" y="5801102"/>
            <a:ext cx="4376288" cy="4782828"/>
          </a:xfrm>
          <a:custGeom>
            <a:avLst/>
            <a:gdLst/>
            <a:ahLst/>
            <a:cxnLst/>
            <a:rect l="l" t="t" r="r" b="b"/>
            <a:pathLst>
              <a:path w="4376288" h="4782828">
                <a:moveTo>
                  <a:pt x="0" y="0"/>
                </a:moveTo>
                <a:lnTo>
                  <a:pt x="4376288" y="0"/>
                </a:lnTo>
                <a:lnTo>
                  <a:pt x="4376288" y="4782828"/>
                </a:lnTo>
                <a:lnTo>
                  <a:pt x="0" y="4782828"/>
                </a:lnTo>
                <a:lnTo>
                  <a:pt x="0" y="0"/>
                </a:lnTo>
                <a:close/>
              </a:path>
            </a:pathLst>
          </a:custGeom>
          <a:blipFill>
            <a:blip r:embed="rId2"/>
            <a:stretch>
              <a:fillRect/>
            </a:stretch>
          </a:blipFill>
        </p:spPr>
      </p:sp>
      <p:sp>
        <p:nvSpPr>
          <p:cNvPr id="22" name="Freeform 22"/>
          <p:cNvSpPr/>
          <p:nvPr/>
        </p:nvSpPr>
        <p:spPr>
          <a:xfrm>
            <a:off x="5439575" y="2032466"/>
            <a:ext cx="4376288" cy="4782828"/>
          </a:xfrm>
          <a:custGeom>
            <a:avLst/>
            <a:gdLst/>
            <a:ahLst/>
            <a:cxnLst/>
            <a:rect l="l" t="t" r="r" b="b"/>
            <a:pathLst>
              <a:path w="4376288" h="4782828">
                <a:moveTo>
                  <a:pt x="0" y="0"/>
                </a:moveTo>
                <a:lnTo>
                  <a:pt x="4376288" y="0"/>
                </a:lnTo>
                <a:lnTo>
                  <a:pt x="4376288" y="4782828"/>
                </a:lnTo>
                <a:lnTo>
                  <a:pt x="0" y="4782828"/>
                </a:lnTo>
                <a:lnTo>
                  <a:pt x="0" y="0"/>
                </a:lnTo>
                <a:close/>
              </a:path>
            </a:pathLst>
          </a:custGeom>
          <a:blipFill>
            <a:blip r:embed="rId2"/>
            <a:stretch>
              <a:fillRect/>
            </a:stretch>
          </a:blipFill>
        </p:spPr>
      </p:sp>
      <p:sp>
        <p:nvSpPr>
          <p:cNvPr id="23" name="Freeform 23"/>
          <p:cNvSpPr/>
          <p:nvPr/>
        </p:nvSpPr>
        <p:spPr>
          <a:xfrm>
            <a:off x="9815863" y="1542415"/>
            <a:ext cx="4376288" cy="4782828"/>
          </a:xfrm>
          <a:custGeom>
            <a:avLst/>
            <a:gdLst/>
            <a:ahLst/>
            <a:cxnLst/>
            <a:rect l="l" t="t" r="r" b="b"/>
            <a:pathLst>
              <a:path w="4376288" h="4782828">
                <a:moveTo>
                  <a:pt x="0" y="0"/>
                </a:moveTo>
                <a:lnTo>
                  <a:pt x="4376288" y="0"/>
                </a:lnTo>
                <a:lnTo>
                  <a:pt x="4376288" y="4782828"/>
                </a:lnTo>
                <a:lnTo>
                  <a:pt x="0" y="4782828"/>
                </a:lnTo>
                <a:lnTo>
                  <a:pt x="0" y="0"/>
                </a:lnTo>
                <a:close/>
              </a:path>
            </a:pathLst>
          </a:custGeom>
          <a:blipFill>
            <a:blip r:embed="rId2"/>
            <a:stretch>
              <a:fillRect/>
            </a:stretch>
          </a:blipFill>
        </p:spPr>
      </p:sp>
      <p:sp>
        <p:nvSpPr>
          <p:cNvPr id="24" name="Freeform 24"/>
          <p:cNvSpPr/>
          <p:nvPr/>
        </p:nvSpPr>
        <p:spPr>
          <a:xfrm>
            <a:off x="3641956" y="2032466"/>
            <a:ext cx="4376288" cy="4782828"/>
          </a:xfrm>
          <a:custGeom>
            <a:avLst/>
            <a:gdLst/>
            <a:ahLst/>
            <a:cxnLst/>
            <a:rect l="l" t="t" r="r" b="b"/>
            <a:pathLst>
              <a:path w="4376288" h="4782828">
                <a:moveTo>
                  <a:pt x="0" y="0"/>
                </a:moveTo>
                <a:lnTo>
                  <a:pt x="4376288" y="0"/>
                </a:lnTo>
                <a:lnTo>
                  <a:pt x="4376288" y="4782828"/>
                </a:lnTo>
                <a:lnTo>
                  <a:pt x="0" y="4782828"/>
                </a:lnTo>
                <a:lnTo>
                  <a:pt x="0" y="0"/>
                </a:lnTo>
                <a:close/>
              </a:path>
            </a:pathLst>
          </a:custGeom>
          <a:blipFill>
            <a:blip r:embed="rId2"/>
            <a:stretch>
              <a:fillRect/>
            </a:stretch>
          </a:blipFill>
        </p:spPr>
      </p:sp>
      <p:sp>
        <p:nvSpPr>
          <p:cNvPr id="25" name="Freeform 25"/>
          <p:cNvSpPr/>
          <p:nvPr/>
        </p:nvSpPr>
        <p:spPr>
          <a:xfrm>
            <a:off x="0" y="3887012"/>
            <a:ext cx="18288000" cy="3523380"/>
          </a:xfrm>
          <a:custGeom>
            <a:avLst/>
            <a:gdLst/>
            <a:ahLst/>
            <a:cxnLst/>
            <a:rect l="l" t="t" r="r" b="b"/>
            <a:pathLst>
              <a:path w="18288000" h="3523380">
                <a:moveTo>
                  <a:pt x="0" y="0"/>
                </a:moveTo>
                <a:lnTo>
                  <a:pt x="18288000" y="0"/>
                </a:lnTo>
                <a:lnTo>
                  <a:pt x="18288000" y="3523380"/>
                </a:lnTo>
                <a:lnTo>
                  <a:pt x="0" y="3523380"/>
                </a:lnTo>
                <a:lnTo>
                  <a:pt x="0" y="0"/>
                </a:lnTo>
                <a:close/>
              </a:path>
            </a:pathLst>
          </a:custGeom>
          <a:blipFill>
            <a:blip r:embed="rId3"/>
            <a:stretch>
              <a:fillRect b="-1214"/>
            </a:stretch>
          </a:blipFill>
        </p:spPr>
      </p:sp>
      <p:sp>
        <p:nvSpPr>
          <p:cNvPr id="26" name="Freeform 26"/>
          <p:cNvSpPr/>
          <p:nvPr/>
        </p:nvSpPr>
        <p:spPr>
          <a:xfrm>
            <a:off x="15039597" y="0"/>
            <a:ext cx="3322472" cy="3904615"/>
          </a:xfrm>
          <a:custGeom>
            <a:avLst/>
            <a:gdLst/>
            <a:ahLst/>
            <a:cxnLst/>
            <a:rect l="l" t="t" r="r" b="b"/>
            <a:pathLst>
              <a:path w="3322472" h="3904615">
                <a:moveTo>
                  <a:pt x="0" y="0"/>
                </a:moveTo>
                <a:lnTo>
                  <a:pt x="3322472" y="0"/>
                </a:lnTo>
                <a:lnTo>
                  <a:pt x="3322472" y="3904615"/>
                </a:lnTo>
                <a:lnTo>
                  <a:pt x="0" y="39046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7" name="Freeform 27"/>
          <p:cNvSpPr/>
          <p:nvPr/>
        </p:nvSpPr>
        <p:spPr>
          <a:xfrm>
            <a:off x="-24450" y="-28571"/>
            <a:ext cx="3711497" cy="3933186"/>
          </a:xfrm>
          <a:custGeom>
            <a:avLst/>
            <a:gdLst/>
            <a:ahLst/>
            <a:cxnLst/>
            <a:rect l="l" t="t" r="r" b="b"/>
            <a:pathLst>
              <a:path w="3711497" h="3933186">
                <a:moveTo>
                  <a:pt x="0" y="0"/>
                </a:moveTo>
                <a:lnTo>
                  <a:pt x="3711497" y="0"/>
                </a:lnTo>
                <a:lnTo>
                  <a:pt x="3711497" y="3933186"/>
                </a:lnTo>
                <a:lnTo>
                  <a:pt x="0" y="39331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2657</Words>
  <Application>Microsoft Office PowerPoint</Application>
  <PresentationFormat>Custom</PresentationFormat>
  <Paragraphs>188</Paragraphs>
  <Slides>73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73</vt:i4>
      </vt:variant>
    </vt:vector>
  </HeadingPairs>
  <TitlesOfParts>
    <vt:vector size="78" baseType="lpstr">
      <vt:lpstr>Fraunces Bold</vt:lpstr>
      <vt:lpstr>Fraunces</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CafeShop lớp đớp có người iu</dc:title>
  <cp:lastModifiedBy>nquin</cp:lastModifiedBy>
  <cp:revision>2</cp:revision>
  <dcterms:created xsi:type="dcterms:W3CDTF">2006-08-16T00:00:00Z</dcterms:created>
  <dcterms:modified xsi:type="dcterms:W3CDTF">2025-11-22T09:15:03Z</dcterms:modified>
  <dc:identifier>DAG5AiL8WUI</dc:identifier>
</cp:coreProperties>
</file>